
<file path=[Content_Types].xml><?xml version="1.0" encoding="utf-8"?>
<Types xmlns="http://schemas.openxmlformats.org/package/2006/content-types">
  <Default Extension="xml" ContentType="application/xml"/>
  <Default Extension="png" ContentType="image/png"/>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21" r:id="rId2"/>
    <p:sldId id="333" r:id="rId3"/>
    <p:sldId id="328" r:id="rId4"/>
    <p:sldId id="312" r:id="rId5"/>
    <p:sldId id="319" r:id="rId6"/>
    <p:sldId id="325" r:id="rId7"/>
    <p:sldId id="317" r:id="rId8"/>
    <p:sldId id="322" r:id="rId9"/>
    <p:sldId id="323" r:id="rId10"/>
    <p:sldId id="324" r:id="rId11"/>
    <p:sldId id="330" r:id="rId12"/>
    <p:sldId id="318" r:id="rId13"/>
    <p:sldId id="320" r:id="rId14"/>
    <p:sldId id="290" r:id="rId15"/>
    <p:sldId id="281" r:id="rId16"/>
    <p:sldId id="294" r:id="rId17"/>
    <p:sldId id="298" r:id="rId18"/>
    <p:sldId id="297" r:id="rId19"/>
    <p:sldId id="302" r:id="rId20"/>
    <p:sldId id="304" r:id="rId21"/>
    <p:sldId id="305" r:id="rId22"/>
    <p:sldId id="282" r:id="rId23"/>
    <p:sldId id="332" r:id="rId24"/>
    <p:sldId id="259" r:id="rId25"/>
    <p:sldId id="285" r:id="rId26"/>
    <p:sldId id="289" r:id="rId27"/>
    <p:sldId id="331" r:id="rId28"/>
    <p:sldId id="306" r:id="rId29"/>
    <p:sldId id="307" r:id="rId30"/>
    <p:sldId id="329"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13" autoAdjust="0"/>
    <p:restoredTop sz="94660"/>
  </p:normalViewPr>
  <p:slideViewPr>
    <p:cSldViewPr>
      <p:cViewPr varScale="1">
        <p:scale>
          <a:sx n="78" d="100"/>
          <a:sy n="78" d="100"/>
        </p:scale>
        <p:origin x="-2600" y="-112"/>
      </p:cViewPr>
      <p:guideLst>
        <p:guide orient="horz" pos="2160"/>
        <p:guide pos="2880"/>
      </p:guideLst>
    </p:cSldViewPr>
  </p:slideViewPr>
  <p:notesTextViewPr>
    <p:cViewPr>
      <p:scale>
        <a:sx n="1" d="1"/>
        <a:sy n="1" d="1"/>
      </p:scale>
      <p:origin x="0" y="0"/>
    </p:cViewPr>
  </p:notesTextViewPr>
  <p:sorterViewPr>
    <p:cViewPr>
      <p:scale>
        <a:sx n="66" d="100"/>
        <a:sy n="66" d="100"/>
      </p:scale>
      <p:origin x="0" y="8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818A00-774C-4861-A797-420000C374AD}" type="datetimeFigureOut">
              <a:rPr lang="en-GB" smtClean="0"/>
              <a:t>17/05/16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70D0BD-9D96-4FD8-939C-E383448BBF9C}" type="slidenum">
              <a:rPr lang="en-GB" smtClean="0"/>
              <a:t>‹#›</a:t>
            </a:fld>
            <a:endParaRPr lang="en-GB"/>
          </a:p>
        </p:txBody>
      </p:sp>
    </p:spTree>
    <p:extLst>
      <p:ext uri="{BB962C8B-B14F-4D97-AF65-F5344CB8AC3E}">
        <p14:creationId xmlns:p14="http://schemas.microsoft.com/office/powerpoint/2010/main" val="1745892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a:ln/>
        </p:spPr>
      </p:sp>
      <p:sp>
        <p:nvSpPr>
          <p:cNvPr id="358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GB"/>
          </a:p>
        </p:txBody>
      </p:sp>
      <p:sp>
        <p:nvSpPr>
          <p:cNvPr id="35843"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u="sng">
                <a:solidFill>
                  <a:schemeClr val="tx1"/>
                </a:solidFill>
                <a:latin typeface="Arial" charset="0"/>
                <a:ea typeface="ＭＳ Ｐゴシック" charset="0"/>
                <a:cs typeface="ＭＳ Ｐゴシック" charset="0"/>
              </a:defRPr>
            </a:lvl1pPr>
            <a:lvl2pPr marL="742950" indent="-285750">
              <a:defRPr sz="2000" u="sng">
                <a:solidFill>
                  <a:schemeClr val="tx1"/>
                </a:solidFill>
                <a:latin typeface="Arial" charset="0"/>
                <a:ea typeface="ＭＳ Ｐゴシック" charset="0"/>
              </a:defRPr>
            </a:lvl2pPr>
            <a:lvl3pPr marL="1143000" indent="-228600">
              <a:defRPr sz="2000" u="sng">
                <a:solidFill>
                  <a:schemeClr val="tx1"/>
                </a:solidFill>
                <a:latin typeface="Arial" charset="0"/>
                <a:ea typeface="ＭＳ Ｐゴシック" charset="0"/>
              </a:defRPr>
            </a:lvl3pPr>
            <a:lvl4pPr marL="1600200" indent="-228600">
              <a:defRPr sz="2000" u="sng">
                <a:solidFill>
                  <a:schemeClr val="tx1"/>
                </a:solidFill>
                <a:latin typeface="Arial" charset="0"/>
                <a:ea typeface="ＭＳ Ｐゴシック" charset="0"/>
              </a:defRPr>
            </a:lvl4pPr>
            <a:lvl5pPr marL="2057400" indent="-228600">
              <a:defRPr sz="2000" u="sng">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u="sng">
                <a:solidFill>
                  <a:schemeClr val="tx1"/>
                </a:solidFill>
                <a:latin typeface="Arial" charset="0"/>
                <a:ea typeface="ＭＳ Ｐゴシック" charset="0"/>
              </a:defRPr>
            </a:lvl9pPr>
          </a:lstStyle>
          <a:p>
            <a:fld id="{E9ABE2E9-0051-034B-A2C8-9E6B89057BE1}" type="datetime1">
              <a:rPr lang="en-US" sz="1200" u="none">
                <a:latin typeface="Times New Roman" charset="0"/>
              </a:rPr>
              <a:pPr/>
              <a:t>17/05/16</a:t>
            </a:fld>
            <a:endParaRPr lang="en-US" sz="1200" u="none">
              <a:latin typeface="Times New Roman" charset="0"/>
            </a:endParaRPr>
          </a:p>
        </p:txBody>
      </p:sp>
      <p:sp>
        <p:nvSpPr>
          <p:cNvPr id="35844"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u="sng">
                <a:solidFill>
                  <a:schemeClr val="tx1"/>
                </a:solidFill>
                <a:latin typeface="Arial" charset="0"/>
                <a:ea typeface="ＭＳ Ｐゴシック" charset="0"/>
                <a:cs typeface="ＭＳ Ｐゴシック" charset="0"/>
              </a:defRPr>
            </a:lvl1pPr>
            <a:lvl2pPr marL="742950" indent="-285750">
              <a:defRPr sz="2000" u="sng">
                <a:solidFill>
                  <a:schemeClr val="tx1"/>
                </a:solidFill>
                <a:latin typeface="Arial" charset="0"/>
                <a:ea typeface="ＭＳ Ｐゴシック" charset="0"/>
              </a:defRPr>
            </a:lvl2pPr>
            <a:lvl3pPr marL="1143000" indent="-228600">
              <a:defRPr sz="2000" u="sng">
                <a:solidFill>
                  <a:schemeClr val="tx1"/>
                </a:solidFill>
                <a:latin typeface="Arial" charset="0"/>
                <a:ea typeface="ＭＳ Ｐゴシック" charset="0"/>
              </a:defRPr>
            </a:lvl3pPr>
            <a:lvl4pPr marL="1600200" indent="-228600">
              <a:defRPr sz="2000" u="sng">
                <a:solidFill>
                  <a:schemeClr val="tx1"/>
                </a:solidFill>
                <a:latin typeface="Arial" charset="0"/>
                <a:ea typeface="ＭＳ Ｐゴシック" charset="0"/>
              </a:defRPr>
            </a:lvl4pPr>
            <a:lvl5pPr marL="2057400" indent="-228600">
              <a:defRPr sz="2000" u="sng">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u="sng">
                <a:solidFill>
                  <a:schemeClr val="tx1"/>
                </a:solidFill>
                <a:latin typeface="Arial" charset="0"/>
                <a:ea typeface="ＭＳ Ｐゴシック" charset="0"/>
              </a:defRPr>
            </a:lvl9pPr>
          </a:lstStyle>
          <a:p>
            <a:fld id="{278174A1-D5CD-A34C-9AB9-09275BE04179}" type="slidenum">
              <a:rPr lang="en-US" sz="1200" u="none">
                <a:latin typeface="Times New Roman" charset="0"/>
              </a:rPr>
              <a:pPr/>
              <a:t>1</a:t>
            </a:fld>
            <a:endParaRPr lang="en-US" sz="1200" u="none">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600" b="1">
                <a:solidFill>
                  <a:schemeClr val="tx1"/>
                </a:solidFill>
                <a:latin typeface="Arial" charset="0"/>
                <a:ea typeface="ＭＳ Ｐゴシック" charset="0"/>
              </a:defRPr>
            </a:lvl1pPr>
            <a:lvl2pPr marL="742950" indent="-285750">
              <a:defRPr sz="1600" b="1">
                <a:solidFill>
                  <a:schemeClr val="tx1"/>
                </a:solidFill>
                <a:latin typeface="Arial" charset="0"/>
                <a:ea typeface="ＭＳ Ｐゴシック" charset="0"/>
              </a:defRPr>
            </a:lvl2pPr>
            <a:lvl3pPr marL="1143000" indent="-228600">
              <a:defRPr sz="1600" b="1">
                <a:solidFill>
                  <a:schemeClr val="tx1"/>
                </a:solidFill>
                <a:latin typeface="Arial" charset="0"/>
                <a:ea typeface="ＭＳ Ｐゴシック" charset="0"/>
              </a:defRPr>
            </a:lvl3pPr>
            <a:lvl4pPr marL="1600200" indent="-228600">
              <a:defRPr sz="1600" b="1">
                <a:solidFill>
                  <a:schemeClr val="tx1"/>
                </a:solidFill>
                <a:latin typeface="Arial" charset="0"/>
                <a:ea typeface="ＭＳ Ｐゴシック" charset="0"/>
              </a:defRPr>
            </a:lvl4pPr>
            <a:lvl5pPr marL="2057400" indent="-228600">
              <a:defRPr sz="1600" b="1">
                <a:solidFill>
                  <a:schemeClr val="tx1"/>
                </a:solidFill>
                <a:latin typeface="Arial" charset="0"/>
                <a:ea typeface="ＭＳ Ｐゴシック" charset="0"/>
              </a:defRPr>
            </a:lvl5pPr>
            <a:lvl6pPr marL="2514600" indent="-228600" algn="ctr" eaLnBrk="0" fontAlgn="base" hangingPunct="0">
              <a:spcBef>
                <a:spcPct val="5000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5000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5000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50000"/>
              </a:spcBef>
              <a:spcAft>
                <a:spcPct val="0"/>
              </a:spcAft>
              <a:defRPr sz="1600" b="1">
                <a:solidFill>
                  <a:schemeClr val="tx1"/>
                </a:solidFill>
                <a:latin typeface="Arial" charset="0"/>
                <a:ea typeface="ＭＳ Ｐゴシック" charset="0"/>
              </a:defRPr>
            </a:lvl9pPr>
          </a:lstStyle>
          <a:p>
            <a:fld id="{297C7E7B-013A-134F-AF72-61063655389D}" type="slidenum">
              <a:rPr lang="en-GB" sz="1200" b="0"/>
              <a:pPr/>
              <a:t>4</a:t>
            </a:fld>
            <a:endParaRPr lang="en-GB" sz="1200" b="0"/>
          </a:p>
        </p:txBody>
      </p:sp>
      <p:sp>
        <p:nvSpPr>
          <p:cNvPr id="73731" name="Rectangle 2"/>
          <p:cNvSpPr>
            <a:spLocks noGrp="1" noRot="1" noChangeAspect="1" noChangeArrowheads="1" noTextEdit="1"/>
          </p:cNvSpPr>
          <p:nvPr>
            <p:ph type="sldImg"/>
          </p:nvPr>
        </p:nvSpPr>
        <p:spPr>
          <a:xfrm>
            <a:off x="1144588" y="685800"/>
            <a:ext cx="4572000" cy="3429000"/>
          </a:xfrm>
          <a:ln/>
        </p:spPr>
      </p:sp>
      <p:sp>
        <p:nvSpPr>
          <p:cNvPr id="73732" name="Rectangle 3"/>
          <p:cNvSpPr>
            <a:spLocks noGrp="1" noChangeArrowheads="1"/>
          </p:cNvSpPr>
          <p:nvPr>
            <p:ph type="body" idx="1"/>
          </p:nvPr>
        </p:nvSpPr>
        <p:spPr>
          <a:xfrm>
            <a:off x="685160" y="4343216"/>
            <a:ext cx="5487681" cy="4115168"/>
          </a:xfrm>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r>
              <a:rPr lang="en-GB"/>
              <a:t>If seen from dimensional view it’s not that different from other neurotic disorders, just more extreme - Indeed there’s lots of evidence now even from the psychiatric rather than the psychological literature that psychosis does lie on continuum, and that looking at symptoms or syndromes is more helpful clinically than diagnoses; and of course symptoms themselves lie on a continuum</a:t>
            </a:r>
          </a:p>
          <a:p>
            <a:endParaRPr lang="en-GB"/>
          </a:p>
          <a:p>
            <a:endParaRPr lang="en-GB"/>
          </a:p>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a:ln/>
        </p:spPr>
      </p:sp>
      <p:sp>
        <p:nvSpPr>
          <p:cNvPr id="378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GB">
              <a:ea typeface="MS PGothic" charset="0"/>
              <a:cs typeface="MS PGothic" charset="0"/>
            </a:endParaRPr>
          </a:p>
        </p:txBody>
      </p:sp>
      <p:sp>
        <p:nvSpPr>
          <p:cNvPr id="37891"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742950" indent="-285750">
              <a:defRPr sz="2000">
                <a:solidFill>
                  <a:schemeClr val="tx1"/>
                </a:solidFill>
                <a:latin typeface="Arial" charset="0"/>
                <a:ea typeface="ＭＳ Ｐゴシック" charset="0"/>
              </a:defRPr>
            </a:lvl2pPr>
            <a:lvl3pPr marL="1143000" indent="-228600">
              <a:defRPr sz="2000">
                <a:solidFill>
                  <a:schemeClr val="tx1"/>
                </a:solidFill>
                <a:latin typeface="Arial" charset="0"/>
                <a:ea typeface="ＭＳ Ｐゴシック" charset="0"/>
              </a:defRPr>
            </a:lvl3pPr>
            <a:lvl4pPr marL="1600200" indent="-228600">
              <a:defRPr sz="2000">
                <a:solidFill>
                  <a:schemeClr val="tx1"/>
                </a:solidFill>
                <a:latin typeface="Arial" charset="0"/>
                <a:ea typeface="ＭＳ Ｐゴシック" charset="0"/>
              </a:defRPr>
            </a:lvl4pPr>
            <a:lvl5pPr marL="2057400" indent="-228600">
              <a:defRPr sz="2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a:solidFill>
                  <a:schemeClr val="tx1"/>
                </a:solidFill>
                <a:latin typeface="Arial" charset="0"/>
                <a:ea typeface="ＭＳ Ｐゴシック" charset="0"/>
              </a:defRPr>
            </a:lvl9pPr>
          </a:lstStyle>
          <a:p>
            <a:fld id="{C8D1350B-21AE-D14B-9D74-0DB115248D6C}" type="datetime1">
              <a:rPr lang="en-US" sz="1200">
                <a:latin typeface="Times New Roman" charset="0"/>
                <a:ea typeface="MS PGothic" charset="0"/>
                <a:cs typeface="MS PGothic" charset="0"/>
              </a:rPr>
              <a:pPr/>
              <a:t>17/05/16</a:t>
            </a:fld>
            <a:endParaRPr lang="en-US" sz="1200">
              <a:latin typeface="Times New Roman" charset="0"/>
              <a:ea typeface="MS PGothic" charset="0"/>
              <a:cs typeface="MS PGothic" charset="0"/>
            </a:endParaRPr>
          </a:p>
        </p:txBody>
      </p:sp>
      <p:sp>
        <p:nvSpPr>
          <p:cNvPr id="37892"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742950" indent="-285750">
              <a:defRPr sz="2000">
                <a:solidFill>
                  <a:schemeClr val="tx1"/>
                </a:solidFill>
                <a:latin typeface="Arial" charset="0"/>
                <a:ea typeface="ＭＳ Ｐゴシック" charset="0"/>
              </a:defRPr>
            </a:lvl2pPr>
            <a:lvl3pPr marL="1143000" indent="-228600">
              <a:defRPr sz="2000">
                <a:solidFill>
                  <a:schemeClr val="tx1"/>
                </a:solidFill>
                <a:latin typeface="Arial" charset="0"/>
                <a:ea typeface="ＭＳ Ｐゴシック" charset="0"/>
              </a:defRPr>
            </a:lvl3pPr>
            <a:lvl4pPr marL="1600200" indent="-228600">
              <a:defRPr sz="2000">
                <a:solidFill>
                  <a:schemeClr val="tx1"/>
                </a:solidFill>
                <a:latin typeface="Arial" charset="0"/>
                <a:ea typeface="ＭＳ Ｐゴシック" charset="0"/>
              </a:defRPr>
            </a:lvl4pPr>
            <a:lvl5pPr marL="2057400" indent="-228600">
              <a:defRPr sz="2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a:solidFill>
                  <a:schemeClr val="tx1"/>
                </a:solidFill>
                <a:latin typeface="Arial" charset="0"/>
                <a:ea typeface="ＭＳ Ｐゴシック" charset="0"/>
              </a:defRPr>
            </a:lvl9pPr>
          </a:lstStyle>
          <a:p>
            <a:fld id="{8DAC6B9B-CAC1-F845-A8EB-2D820B74F5AA}" type="slidenum">
              <a:rPr lang="en-US" sz="1200">
                <a:latin typeface="Times New Roman" charset="0"/>
                <a:ea typeface="MS PGothic" charset="0"/>
                <a:cs typeface="MS PGothic" charset="0"/>
              </a:rPr>
              <a:pPr/>
              <a:t>10</a:t>
            </a:fld>
            <a:endParaRPr lang="en-US" sz="1200">
              <a:latin typeface="Times New Roman" charset="0"/>
              <a:ea typeface="MS PGothic" charset="0"/>
              <a:cs typeface="MS PGothic"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235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C07F6FA-1E88-4E95-8F0A-6229C38B5C3F}" type="slidenum">
              <a:rPr lang="en-GB" smtClean="0">
                <a:latin typeface="Arial" charset="0"/>
              </a:rPr>
              <a:pPr/>
              <a:t>25</a:t>
            </a:fld>
            <a:endParaRPr lang="en-GB" smtClean="0">
              <a:latin typeface="Arial" charset="0"/>
            </a:endParaRPr>
          </a:p>
        </p:txBody>
      </p:sp>
    </p:spTree>
    <p:extLst>
      <p:ext uri="{BB962C8B-B14F-4D97-AF65-F5344CB8AC3E}">
        <p14:creationId xmlns:p14="http://schemas.microsoft.com/office/powerpoint/2010/main" val="1566384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r" defTabSz="914400" eaLnBrk="1" hangingPunct="1"/>
            <a:fld id="{13F86A3E-072C-EC45-9A97-634811BF45B1}" type="slidenum">
              <a:rPr lang="en-GB" sz="1200">
                <a:cs typeface="Arial" charset="0"/>
              </a:rPr>
              <a:pPr algn="r" defTabSz="914400" eaLnBrk="1" hangingPunct="1"/>
              <a:t>27</a:t>
            </a:fld>
            <a:endParaRPr lang="en-GB" sz="1200">
              <a:cs typeface="Arial" charset="0"/>
            </a:endParaRPr>
          </a:p>
        </p:txBody>
      </p:sp>
      <p:sp>
        <p:nvSpPr>
          <p:cNvPr id="645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4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4400" eaLnBrk="1" hangingPunct="1"/>
            <a:r>
              <a:rPr lang="en-US">
                <a:latin typeface="Calibri" charset="0"/>
                <a:ea typeface="MS PGothic" charset="0"/>
              </a:rPr>
              <a:t>The interest about weight gain and metabolic syndrome comes from my/our clinical experience and my/our concern when I/we prescribe certain types of antipsychotic drugs to a patient that present psychotic symptoms (who’s probably not as cute as Gwyneth Paltrow)  and she comes back after few weeks like this, with a weight gain of 20 pounds.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558EB0C-5AFF-41F7-B708-E911CD73E520}" type="datetimeFigureOut">
              <a:rPr lang="en-GB" smtClean="0"/>
              <a:t>17/05/16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133F1D-053A-4133-B612-D4AD1F78E9CE}" type="slidenum">
              <a:rPr lang="en-GB" smtClean="0"/>
              <a:t>‹#›</a:t>
            </a:fld>
            <a:endParaRPr lang="en-GB"/>
          </a:p>
        </p:txBody>
      </p:sp>
    </p:spTree>
    <p:extLst>
      <p:ext uri="{BB962C8B-B14F-4D97-AF65-F5344CB8AC3E}">
        <p14:creationId xmlns:p14="http://schemas.microsoft.com/office/powerpoint/2010/main" val="665615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58EB0C-5AFF-41F7-B708-E911CD73E520}" type="datetimeFigureOut">
              <a:rPr lang="en-GB" smtClean="0"/>
              <a:t>17/05/16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133F1D-053A-4133-B612-D4AD1F78E9CE}" type="slidenum">
              <a:rPr lang="en-GB" smtClean="0"/>
              <a:t>‹#›</a:t>
            </a:fld>
            <a:endParaRPr lang="en-GB"/>
          </a:p>
        </p:txBody>
      </p:sp>
    </p:spTree>
    <p:extLst>
      <p:ext uri="{BB962C8B-B14F-4D97-AF65-F5344CB8AC3E}">
        <p14:creationId xmlns:p14="http://schemas.microsoft.com/office/powerpoint/2010/main" val="82771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58EB0C-5AFF-41F7-B708-E911CD73E520}" type="datetimeFigureOut">
              <a:rPr lang="en-GB" smtClean="0"/>
              <a:t>17/05/16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133F1D-053A-4133-B612-D4AD1F78E9CE}" type="slidenum">
              <a:rPr lang="en-GB" smtClean="0"/>
              <a:t>‹#›</a:t>
            </a:fld>
            <a:endParaRPr lang="en-GB"/>
          </a:p>
        </p:txBody>
      </p:sp>
    </p:spTree>
    <p:extLst>
      <p:ext uri="{BB962C8B-B14F-4D97-AF65-F5344CB8AC3E}">
        <p14:creationId xmlns:p14="http://schemas.microsoft.com/office/powerpoint/2010/main" val="910492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558EB0C-5AFF-41F7-B708-E911CD73E520}" type="datetimeFigureOut">
              <a:rPr lang="en-GB" smtClean="0"/>
              <a:t>17/05/16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133F1D-053A-4133-B612-D4AD1F78E9CE}" type="slidenum">
              <a:rPr lang="en-GB" smtClean="0"/>
              <a:t>‹#›</a:t>
            </a:fld>
            <a:endParaRPr lang="en-GB"/>
          </a:p>
        </p:txBody>
      </p:sp>
    </p:spTree>
    <p:extLst>
      <p:ext uri="{BB962C8B-B14F-4D97-AF65-F5344CB8AC3E}">
        <p14:creationId xmlns:p14="http://schemas.microsoft.com/office/powerpoint/2010/main" val="465609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558EB0C-5AFF-41F7-B708-E911CD73E520}" type="datetimeFigureOut">
              <a:rPr lang="en-GB" smtClean="0"/>
              <a:t>17/05/16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D133F1D-053A-4133-B612-D4AD1F78E9CE}" type="slidenum">
              <a:rPr lang="en-GB" smtClean="0"/>
              <a:t>‹#›</a:t>
            </a:fld>
            <a:endParaRPr lang="en-GB"/>
          </a:p>
        </p:txBody>
      </p:sp>
    </p:spTree>
    <p:extLst>
      <p:ext uri="{BB962C8B-B14F-4D97-AF65-F5344CB8AC3E}">
        <p14:creationId xmlns:p14="http://schemas.microsoft.com/office/powerpoint/2010/main" val="2385596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558EB0C-5AFF-41F7-B708-E911CD73E520}" type="datetimeFigureOut">
              <a:rPr lang="en-GB" smtClean="0"/>
              <a:t>17/05/16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D133F1D-053A-4133-B612-D4AD1F78E9CE}" type="slidenum">
              <a:rPr lang="en-GB" smtClean="0"/>
              <a:t>‹#›</a:t>
            </a:fld>
            <a:endParaRPr lang="en-GB"/>
          </a:p>
        </p:txBody>
      </p:sp>
    </p:spTree>
    <p:extLst>
      <p:ext uri="{BB962C8B-B14F-4D97-AF65-F5344CB8AC3E}">
        <p14:creationId xmlns:p14="http://schemas.microsoft.com/office/powerpoint/2010/main" val="1227659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58EB0C-5AFF-41F7-B708-E911CD73E520}" type="datetimeFigureOut">
              <a:rPr lang="en-GB" smtClean="0"/>
              <a:t>17/05/16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D133F1D-053A-4133-B612-D4AD1F78E9CE}" type="slidenum">
              <a:rPr lang="en-GB" smtClean="0"/>
              <a:t>‹#›</a:t>
            </a:fld>
            <a:endParaRPr lang="en-GB"/>
          </a:p>
        </p:txBody>
      </p:sp>
    </p:spTree>
    <p:extLst>
      <p:ext uri="{BB962C8B-B14F-4D97-AF65-F5344CB8AC3E}">
        <p14:creationId xmlns:p14="http://schemas.microsoft.com/office/powerpoint/2010/main" val="2556020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58EB0C-5AFF-41F7-B708-E911CD73E520}" type="datetimeFigureOut">
              <a:rPr lang="en-GB" smtClean="0"/>
              <a:t>17/05/16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133F1D-053A-4133-B612-D4AD1F78E9CE}" type="slidenum">
              <a:rPr lang="en-GB" smtClean="0"/>
              <a:t>‹#›</a:t>
            </a:fld>
            <a:endParaRPr lang="en-GB"/>
          </a:p>
        </p:txBody>
      </p:sp>
    </p:spTree>
    <p:extLst>
      <p:ext uri="{BB962C8B-B14F-4D97-AF65-F5344CB8AC3E}">
        <p14:creationId xmlns:p14="http://schemas.microsoft.com/office/powerpoint/2010/main" val="1896749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58EB0C-5AFF-41F7-B708-E911CD73E520}" type="datetimeFigureOut">
              <a:rPr lang="en-GB" smtClean="0"/>
              <a:t>17/05/16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133F1D-053A-4133-B612-D4AD1F78E9CE}" type="slidenum">
              <a:rPr lang="en-GB" smtClean="0"/>
              <a:t>‹#›</a:t>
            </a:fld>
            <a:endParaRPr lang="en-GB"/>
          </a:p>
        </p:txBody>
      </p:sp>
    </p:spTree>
    <p:extLst>
      <p:ext uri="{BB962C8B-B14F-4D97-AF65-F5344CB8AC3E}">
        <p14:creationId xmlns:p14="http://schemas.microsoft.com/office/powerpoint/2010/main" val="3018863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58EB0C-5AFF-41F7-B708-E911CD73E520}" type="datetimeFigureOut">
              <a:rPr lang="en-GB" smtClean="0"/>
              <a:t>17/05/16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133F1D-053A-4133-B612-D4AD1F78E9CE}" type="slidenum">
              <a:rPr lang="en-GB" smtClean="0"/>
              <a:t>‹#›</a:t>
            </a:fld>
            <a:endParaRPr lang="en-GB"/>
          </a:p>
        </p:txBody>
      </p:sp>
    </p:spTree>
    <p:extLst>
      <p:ext uri="{BB962C8B-B14F-4D97-AF65-F5344CB8AC3E}">
        <p14:creationId xmlns:p14="http://schemas.microsoft.com/office/powerpoint/2010/main" val="3320256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58EB0C-5AFF-41F7-B708-E911CD73E520}" type="datetimeFigureOut">
              <a:rPr lang="en-GB" smtClean="0"/>
              <a:t>17/05/16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133F1D-053A-4133-B612-D4AD1F78E9CE}" type="slidenum">
              <a:rPr lang="en-GB" smtClean="0"/>
              <a:t>‹#›</a:t>
            </a:fld>
            <a:endParaRPr lang="en-GB"/>
          </a:p>
        </p:txBody>
      </p:sp>
    </p:spTree>
    <p:extLst>
      <p:ext uri="{BB962C8B-B14F-4D97-AF65-F5344CB8AC3E}">
        <p14:creationId xmlns:p14="http://schemas.microsoft.com/office/powerpoint/2010/main" val="415193801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58EB0C-5AFF-41F7-B708-E911CD73E520}" type="datetimeFigureOut">
              <a:rPr lang="en-GB" smtClean="0"/>
              <a:t>17/05/16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133F1D-053A-4133-B612-D4AD1F78E9CE}" type="slidenum">
              <a:rPr lang="en-GB" smtClean="0"/>
              <a:t>‹#›</a:t>
            </a:fld>
            <a:endParaRPr lang="en-GB"/>
          </a:p>
        </p:txBody>
      </p:sp>
    </p:spTree>
    <p:extLst>
      <p:ext uri="{BB962C8B-B14F-4D97-AF65-F5344CB8AC3E}">
        <p14:creationId xmlns:p14="http://schemas.microsoft.com/office/powerpoint/2010/main" val="4089928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png"/><Relationship Id="rId3" Type="http://schemas.openxmlformats.org/officeDocument/2006/relationships/image" Target="../media/image8.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9.jpeg"/><Relationship Id="rId6" Type="http://schemas.openxmlformats.org/officeDocument/2006/relationships/image" Target="../media/image20.jpeg"/><Relationship Id="rId7" Type="http://schemas.openxmlformats.org/officeDocument/2006/relationships/image" Target="../media/image21.jpeg"/><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jpeg"/></Relationships>
</file>

<file path=ppt/slides/_rels/slide25.xml.rels><?xml version="1.0" encoding="UTF-8" standalone="yes"?>
<Relationships xmlns="http://schemas.openxmlformats.org/package/2006/relationships"><Relationship Id="rId11" Type="http://schemas.openxmlformats.org/officeDocument/2006/relationships/image" Target="../media/image35.png"/><Relationship Id="rId12" Type="http://schemas.openxmlformats.org/officeDocument/2006/relationships/image" Target="../media/image36.png"/><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27.wmf"/><Relationship Id="rId4" Type="http://schemas.openxmlformats.org/officeDocument/2006/relationships/image" Target="../media/image28.wmf"/><Relationship Id="rId5" Type="http://schemas.openxmlformats.org/officeDocument/2006/relationships/image" Target="../media/image29.png"/><Relationship Id="rId6" Type="http://schemas.openxmlformats.org/officeDocument/2006/relationships/image" Target="../media/image30.jpeg"/><Relationship Id="rId7" Type="http://schemas.openxmlformats.org/officeDocument/2006/relationships/image" Target="../media/image31.png"/><Relationship Id="rId8" Type="http://schemas.openxmlformats.org/officeDocument/2006/relationships/image" Target="../media/image32.wmf"/><Relationship Id="rId9" Type="http://schemas.openxmlformats.org/officeDocument/2006/relationships/image" Target="../media/image33.wmf"/><Relationship Id="rId10"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38.jpe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7" name="Title 3"/>
          <p:cNvSpPr>
            <a:spLocks noGrp="1"/>
          </p:cNvSpPr>
          <p:nvPr>
            <p:ph type="ctrTitle"/>
          </p:nvPr>
        </p:nvSpPr>
        <p:spPr>
          <a:xfrm>
            <a:off x="899592" y="706760"/>
            <a:ext cx="7358062" cy="2362200"/>
          </a:xfrm>
        </p:spPr>
        <p:txBody>
          <a:bodyPr>
            <a:normAutofit fontScale="90000"/>
          </a:bodyPr>
          <a:lstStyle/>
          <a:p>
            <a:r>
              <a:rPr lang="en-GB" dirty="0">
                <a:latin typeface="Kings Caslon Display" charset="0"/>
              </a:rPr>
              <a:t> </a:t>
            </a:r>
            <a:br>
              <a:rPr lang="en-GB" dirty="0">
                <a:latin typeface="Kings Caslon Display" charset="0"/>
              </a:rPr>
            </a:br>
            <a:r>
              <a:rPr lang="en-GB" dirty="0" smtClean="0">
                <a:latin typeface="Kings Caslon Display" charset="0"/>
              </a:rPr>
              <a:t>The British Approach to Understanding and Treating Psychosis</a:t>
            </a:r>
            <a:endParaRPr lang="en-GB" sz="3600" i="1" dirty="0">
              <a:latin typeface="Kings Caslon Display" charset="0"/>
            </a:endParaRPr>
          </a:p>
        </p:txBody>
      </p:sp>
      <p:sp>
        <p:nvSpPr>
          <p:cNvPr id="34818" name="Subtitle 4"/>
          <p:cNvSpPr>
            <a:spLocks/>
          </p:cNvSpPr>
          <p:nvPr/>
        </p:nvSpPr>
        <p:spPr bwMode="auto">
          <a:xfrm>
            <a:off x="1835150" y="3789363"/>
            <a:ext cx="6248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342900" indent="-342900" algn="l">
              <a:spcBef>
                <a:spcPct val="20000"/>
              </a:spcBef>
            </a:pPr>
            <a:r>
              <a:rPr lang="en-GB" sz="2400" u="none" dirty="0">
                <a:latin typeface="BureauGrotesqueThreeSeven" charset="0"/>
              </a:rPr>
              <a:t>Robin M </a:t>
            </a:r>
            <a:r>
              <a:rPr lang="en-GB" sz="2400" u="none" dirty="0" smtClean="0">
                <a:latin typeface="BureauGrotesqueThreeSeven" charset="0"/>
              </a:rPr>
              <a:t>Murray</a:t>
            </a:r>
            <a:endParaRPr lang="en-GB" sz="2400" u="none" dirty="0">
              <a:latin typeface="BureauGrotesqueThreeSeven" charset="0"/>
            </a:endParaRPr>
          </a:p>
          <a:p>
            <a:pPr marL="342900" indent="-342900" algn="l">
              <a:spcBef>
                <a:spcPct val="20000"/>
              </a:spcBef>
            </a:pPr>
            <a:r>
              <a:rPr lang="en-GB" sz="2400" u="none" dirty="0">
                <a:latin typeface="BureauGrotesqueThreeSeven" charset="0"/>
              </a:rPr>
              <a:t>Professor of Psychiatric Research</a:t>
            </a:r>
          </a:p>
          <a:p>
            <a:pPr marL="342900" indent="-342900" algn="l">
              <a:spcBef>
                <a:spcPct val="20000"/>
              </a:spcBef>
            </a:pPr>
            <a:r>
              <a:rPr lang="en-GB" sz="2400" u="none" dirty="0">
                <a:latin typeface="BureauGrotesqueThreeSeven" charset="0"/>
              </a:rPr>
              <a:t>Department of Psychosis Studies</a:t>
            </a:r>
          </a:p>
          <a:p>
            <a:pPr marL="342900" indent="-342900" algn="l">
              <a:spcBef>
                <a:spcPct val="20000"/>
              </a:spcBef>
            </a:pPr>
            <a:r>
              <a:rPr lang="en-GB" sz="2400" u="none" dirty="0">
                <a:latin typeface="BureauGrotesqueThreeSeven" charset="0"/>
              </a:rPr>
              <a:t>Institute of Psychiatry</a:t>
            </a:r>
          </a:p>
          <a:p>
            <a:pPr marL="342900" indent="-342900" algn="l">
              <a:spcBef>
                <a:spcPct val="20000"/>
              </a:spcBef>
            </a:pPr>
            <a:endParaRPr lang="en-GB" sz="2400" u="none" dirty="0">
              <a:latin typeface="BureauGrotesqueThreeSeven" charset="0"/>
            </a:endParaRPr>
          </a:p>
          <a:p>
            <a:pPr marL="342900" indent="-342900" algn="l">
              <a:spcBef>
                <a:spcPct val="20000"/>
              </a:spcBef>
            </a:pPr>
            <a:r>
              <a:rPr lang="en-GB" sz="2400" i="1" u="none" dirty="0" err="1">
                <a:latin typeface="BureauGrotesqueThreeSeven" charset="0"/>
              </a:rPr>
              <a:t>robin.murray@kcl.ac.uk</a:t>
            </a:r>
            <a:endParaRPr lang="en-GB" sz="2400" i="1" u="none" dirty="0">
              <a:latin typeface="BureauGrotesqueThreeSeven" charset="0"/>
            </a:endParaRPr>
          </a:p>
        </p:txBody>
      </p:sp>
    </p:spTree>
    <p:extLst>
      <p:ext uri="{BB962C8B-B14F-4D97-AF65-F5344CB8AC3E}">
        <p14:creationId xmlns:p14="http://schemas.microsoft.com/office/powerpoint/2010/main" val="47635544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Which boy will develop schizophrenia?</a:t>
            </a:r>
            <a:endParaRPr lang="en-US" dirty="0"/>
          </a:p>
        </p:txBody>
      </p:sp>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9276" b="9276"/>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3200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9"/>
          <p:cNvSpPr>
            <a:spLocks noGrp="1" noChangeArrowheads="1"/>
          </p:cNvSpPr>
          <p:nvPr>
            <p:ph type="title" idx="4294967295"/>
          </p:nvPr>
        </p:nvSpPr>
        <p:spPr/>
        <p:txBody>
          <a:bodyPr/>
          <a:lstStyle/>
          <a:p>
            <a:pPr>
              <a:defRPr/>
            </a:pPr>
            <a:endParaRPr lang="en-GB" altLang="en-US" smtClean="0">
              <a:ea typeface="+mj-ea"/>
            </a:endParaRPr>
          </a:p>
        </p:txBody>
      </p:sp>
      <p:pic>
        <p:nvPicPr>
          <p:cNvPr id="488451" name="Picture 3" descr="me with pip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896938"/>
            <a:ext cx="1582738" cy="210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8452" name="Picture 4" descr="Al Murra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2550" y="4221163"/>
            <a:ext cx="252095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8453" name="Picture 5" descr="Rasta"/>
          <p:cNvPicPr>
            <a:picLocks noChangeAspect="1" noChangeArrowheads="1"/>
          </p:cNvPicPr>
          <p:nvPr/>
        </p:nvPicPr>
        <p:blipFill>
          <a:blip r:embed="rId4">
            <a:extLst>
              <a:ext uri="{28A0092B-C50C-407E-A947-70E740481C1C}">
                <a14:useLocalDpi xmlns:a14="http://schemas.microsoft.com/office/drawing/2010/main" val="0"/>
              </a:ext>
            </a:extLst>
          </a:blip>
          <a:srcRect l="-8241" t="17262" r="14043"/>
          <a:stretch>
            <a:fillRect/>
          </a:stretch>
        </p:blipFill>
        <p:spPr bwMode="auto">
          <a:xfrm>
            <a:off x="6308725" y="896938"/>
            <a:ext cx="1597025" cy="210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8454" name="Picture 6" descr="FinAL FRONTEI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5963" y="3349625"/>
            <a:ext cx="2109787" cy="317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8455" name="Picture 7" descr="Captain Robin Murray 1"/>
          <p:cNvPicPr>
            <a:picLocks noGrp="1" noChangeAspect="1" noChangeArrowheads="1"/>
          </p:cNvPicPr>
          <p:nvPr>
            <p:ph type="body" idx="4294967295"/>
          </p:nvPr>
        </p:nvPicPr>
        <p:blipFill>
          <a:blip r:embed="rId6">
            <a:extLst>
              <a:ext uri="{28A0092B-C50C-407E-A947-70E740481C1C}">
                <a14:useLocalDpi xmlns:a14="http://schemas.microsoft.com/office/drawing/2010/main" val="0"/>
              </a:ext>
            </a:extLst>
          </a:blip>
          <a:srcRect/>
          <a:stretch>
            <a:fillRect/>
          </a:stretch>
        </p:blipFill>
        <p:spPr>
          <a:xfrm>
            <a:off x="5940425" y="4797425"/>
            <a:ext cx="1816100" cy="1362075"/>
          </a:xfrm>
          <a:noFill/>
        </p:spPr>
      </p:pic>
    </p:spTree>
    <p:extLst>
      <p:ext uri="{BB962C8B-B14F-4D97-AF65-F5344CB8AC3E}">
        <p14:creationId xmlns:p14="http://schemas.microsoft.com/office/powerpoint/2010/main" val="15746376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884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8845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8845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884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884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97122" name="Object 2"/>
          <p:cNvGraphicFramePr>
            <a:graphicFrameLocks noChangeAspect="1"/>
          </p:cNvGraphicFramePr>
          <p:nvPr>
            <p:extLst>
              <p:ext uri="{D42A27DB-BD31-4B8C-83A1-F6EECF244321}">
                <p14:modId xmlns:p14="http://schemas.microsoft.com/office/powerpoint/2010/main" val="205254008"/>
              </p:ext>
            </p:extLst>
          </p:nvPr>
        </p:nvGraphicFramePr>
        <p:xfrm>
          <a:off x="533400" y="2209800"/>
          <a:ext cx="8229600" cy="4114800"/>
        </p:xfrm>
        <a:graphic>
          <a:graphicData uri="http://schemas.openxmlformats.org/presentationml/2006/ole">
            <mc:AlternateContent xmlns:mc="http://schemas.openxmlformats.org/markup-compatibility/2006">
              <mc:Choice xmlns:v="urn:schemas-microsoft-com:vml" Requires="v">
                <p:oleObj spid="_x0000_s7193" name="Chart" r:id="rId4" imgW="8229600" imgH="4114800" progId="MSGraph.Chart.8">
                  <p:embed followColorScheme="full"/>
                </p:oleObj>
              </mc:Choice>
              <mc:Fallback>
                <p:oleObj name="Chart" r:id="rId4" imgW="8229600" imgH="4114800" progId="MSGraph.Chart.8">
                  <p:embed followColorScheme="full"/>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209800"/>
                        <a:ext cx="8229600" cy="41148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797123" name="Freeform 3"/>
          <p:cNvSpPr>
            <a:spLocks/>
          </p:cNvSpPr>
          <p:nvPr/>
        </p:nvSpPr>
        <p:spPr bwMode="auto">
          <a:xfrm>
            <a:off x="2057400" y="2514600"/>
            <a:ext cx="5410200" cy="3302000"/>
          </a:xfrm>
          <a:custGeom>
            <a:avLst/>
            <a:gdLst>
              <a:gd name="T0" fmla="*/ 0 w 3408"/>
              <a:gd name="T1" fmla="*/ 3251200 h 2080"/>
              <a:gd name="T2" fmla="*/ 685800 w 3408"/>
              <a:gd name="T3" fmla="*/ 2794000 h 2080"/>
              <a:gd name="T4" fmla="*/ 2486025 w 3408"/>
              <a:gd name="T5" fmla="*/ 355600 h 2080"/>
              <a:gd name="T6" fmla="*/ 3600450 w 3408"/>
              <a:gd name="T7" fmla="*/ 660400 h 2080"/>
              <a:gd name="T8" fmla="*/ 5143500 w 3408"/>
              <a:gd name="T9" fmla="*/ 2870200 h 2080"/>
              <a:gd name="T10" fmla="*/ 6086475 w 3408"/>
              <a:gd name="T11" fmla="*/ 3251200 h 20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08" h="2080">
                <a:moveTo>
                  <a:pt x="0" y="2048"/>
                </a:moveTo>
                <a:cubicBezTo>
                  <a:pt x="76" y="2056"/>
                  <a:pt x="152" y="2064"/>
                  <a:pt x="384" y="1760"/>
                </a:cubicBezTo>
                <a:cubicBezTo>
                  <a:pt x="616" y="1456"/>
                  <a:pt x="1120" y="448"/>
                  <a:pt x="1392" y="224"/>
                </a:cubicBezTo>
                <a:cubicBezTo>
                  <a:pt x="1664" y="0"/>
                  <a:pt x="1768" y="152"/>
                  <a:pt x="2016" y="416"/>
                </a:cubicBezTo>
                <a:cubicBezTo>
                  <a:pt x="2264" y="680"/>
                  <a:pt x="2648" y="1536"/>
                  <a:pt x="2880" y="1808"/>
                </a:cubicBezTo>
                <a:cubicBezTo>
                  <a:pt x="3112" y="2080"/>
                  <a:pt x="3320" y="2008"/>
                  <a:pt x="3408" y="2048"/>
                </a:cubicBezTo>
              </a:path>
            </a:pathLst>
          </a:custGeom>
          <a:noFill/>
          <a:ln w="76200" cmpd="sng">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797124" name="Group 4"/>
          <p:cNvGrpSpPr>
            <a:grpSpLocks/>
          </p:cNvGrpSpPr>
          <p:nvPr/>
        </p:nvGrpSpPr>
        <p:grpSpPr bwMode="auto">
          <a:xfrm>
            <a:off x="5943600" y="4343400"/>
            <a:ext cx="1066800" cy="1600200"/>
            <a:chOff x="3744" y="2736"/>
            <a:chExt cx="672" cy="1008"/>
          </a:xfrm>
        </p:grpSpPr>
        <p:sp>
          <p:nvSpPr>
            <p:cNvPr id="1797125" name="Line 5"/>
            <p:cNvSpPr>
              <a:spLocks noChangeShapeType="1"/>
            </p:cNvSpPr>
            <p:nvPr/>
          </p:nvSpPr>
          <p:spPr bwMode="auto">
            <a:xfrm>
              <a:off x="3744" y="2736"/>
              <a:ext cx="0" cy="1008"/>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effectLst>
                  <a:outerShdw blurRad="38100" dist="38100" dir="2700000" algn="tl">
                    <a:srgbClr val="000000">
                      <a:alpha val="43137"/>
                    </a:srgbClr>
                  </a:outerShdw>
                </a:effectLst>
                <a:ea typeface="+mn-ea"/>
              </a:endParaRPr>
            </a:p>
          </p:txBody>
        </p:sp>
        <p:sp>
          <p:nvSpPr>
            <p:cNvPr id="1797126" name="Line 6"/>
            <p:cNvSpPr>
              <a:spLocks noChangeShapeType="1"/>
            </p:cNvSpPr>
            <p:nvPr/>
          </p:nvSpPr>
          <p:spPr bwMode="auto">
            <a:xfrm flipH="1">
              <a:off x="3744" y="2976"/>
              <a:ext cx="96" cy="48"/>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effectLst>
                  <a:outerShdw blurRad="38100" dist="38100" dir="2700000" algn="tl">
                    <a:srgbClr val="000000">
                      <a:alpha val="43137"/>
                    </a:srgbClr>
                  </a:outerShdw>
                </a:effectLst>
                <a:ea typeface="+mn-ea"/>
              </a:endParaRPr>
            </a:p>
          </p:txBody>
        </p:sp>
        <p:sp>
          <p:nvSpPr>
            <p:cNvPr id="1797127" name="Line 7"/>
            <p:cNvSpPr>
              <a:spLocks noChangeShapeType="1"/>
            </p:cNvSpPr>
            <p:nvPr/>
          </p:nvSpPr>
          <p:spPr bwMode="auto">
            <a:xfrm flipH="1">
              <a:off x="3744" y="3120"/>
              <a:ext cx="240" cy="144"/>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effectLst>
                  <a:outerShdw blurRad="38100" dist="38100" dir="2700000" algn="tl">
                    <a:srgbClr val="000000">
                      <a:alpha val="43137"/>
                    </a:srgbClr>
                  </a:outerShdw>
                </a:effectLst>
                <a:ea typeface="+mn-ea"/>
              </a:endParaRPr>
            </a:p>
          </p:txBody>
        </p:sp>
        <p:sp>
          <p:nvSpPr>
            <p:cNvPr id="1797128" name="Line 8"/>
            <p:cNvSpPr>
              <a:spLocks noChangeShapeType="1"/>
            </p:cNvSpPr>
            <p:nvPr/>
          </p:nvSpPr>
          <p:spPr bwMode="auto">
            <a:xfrm flipH="1">
              <a:off x="3744" y="3360"/>
              <a:ext cx="336" cy="192"/>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effectLst>
                  <a:outerShdw blurRad="38100" dist="38100" dir="2700000" algn="tl">
                    <a:srgbClr val="000000">
                      <a:alpha val="43137"/>
                    </a:srgbClr>
                  </a:outerShdw>
                </a:effectLst>
                <a:ea typeface="+mn-ea"/>
              </a:endParaRPr>
            </a:p>
          </p:txBody>
        </p:sp>
        <p:sp>
          <p:nvSpPr>
            <p:cNvPr id="1797129" name="Line 9"/>
            <p:cNvSpPr>
              <a:spLocks noChangeShapeType="1"/>
            </p:cNvSpPr>
            <p:nvPr/>
          </p:nvSpPr>
          <p:spPr bwMode="auto">
            <a:xfrm flipH="1">
              <a:off x="3888" y="3504"/>
              <a:ext cx="384" cy="192"/>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effectLst>
                  <a:outerShdw blurRad="38100" dist="38100" dir="2700000" algn="tl">
                    <a:srgbClr val="000000">
                      <a:alpha val="43137"/>
                    </a:srgbClr>
                  </a:outerShdw>
                </a:effectLst>
                <a:ea typeface="+mn-ea"/>
              </a:endParaRPr>
            </a:p>
          </p:txBody>
        </p:sp>
        <p:sp>
          <p:nvSpPr>
            <p:cNvPr id="1797130" name="Line 10"/>
            <p:cNvSpPr>
              <a:spLocks noChangeShapeType="1"/>
            </p:cNvSpPr>
            <p:nvPr/>
          </p:nvSpPr>
          <p:spPr bwMode="auto">
            <a:xfrm flipH="1">
              <a:off x="4272" y="3600"/>
              <a:ext cx="144" cy="96"/>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effectLst>
                  <a:outerShdw blurRad="38100" dist="38100" dir="2700000" algn="tl">
                    <a:srgbClr val="000000">
                      <a:alpha val="43137"/>
                    </a:srgbClr>
                  </a:outerShdw>
                </a:effectLst>
                <a:ea typeface="+mn-ea"/>
              </a:endParaRPr>
            </a:p>
          </p:txBody>
        </p:sp>
      </p:grpSp>
      <p:sp>
        <p:nvSpPr>
          <p:cNvPr id="1797131" name="Text Box 11"/>
          <p:cNvSpPr txBox="1">
            <a:spLocks noChangeArrowheads="1"/>
          </p:cNvSpPr>
          <p:nvPr/>
        </p:nvSpPr>
        <p:spPr bwMode="auto">
          <a:xfrm>
            <a:off x="3810000" y="4191000"/>
            <a:ext cx="170038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b="1">
                <a:solidFill>
                  <a:schemeClr val="tx1"/>
                </a:solidFill>
                <a:latin typeface="Arial" charset="0"/>
                <a:ea typeface="ＭＳ Ｐゴシック" charset="0"/>
              </a:defRPr>
            </a:lvl1pPr>
            <a:lvl2pPr marL="742950" indent="-285750">
              <a:defRPr sz="1600" b="1">
                <a:solidFill>
                  <a:schemeClr val="tx1"/>
                </a:solidFill>
                <a:latin typeface="Arial" charset="0"/>
                <a:ea typeface="ＭＳ Ｐゴシック" charset="0"/>
              </a:defRPr>
            </a:lvl2pPr>
            <a:lvl3pPr marL="1143000" indent="-228600">
              <a:defRPr sz="1600" b="1">
                <a:solidFill>
                  <a:schemeClr val="tx1"/>
                </a:solidFill>
                <a:latin typeface="Arial" charset="0"/>
                <a:ea typeface="ＭＳ Ｐゴシック" charset="0"/>
              </a:defRPr>
            </a:lvl3pPr>
            <a:lvl4pPr marL="1600200" indent="-228600">
              <a:defRPr sz="1600" b="1">
                <a:solidFill>
                  <a:schemeClr val="tx1"/>
                </a:solidFill>
                <a:latin typeface="Arial" charset="0"/>
                <a:ea typeface="ＭＳ Ｐゴシック" charset="0"/>
              </a:defRPr>
            </a:lvl4pPr>
            <a:lvl5pPr marL="2057400" indent="-228600">
              <a:defRPr sz="1600" b="1">
                <a:solidFill>
                  <a:schemeClr val="tx1"/>
                </a:solidFill>
                <a:latin typeface="Arial" charset="0"/>
                <a:ea typeface="ＭＳ Ｐゴシック" charset="0"/>
              </a:defRPr>
            </a:lvl5pPr>
            <a:lvl6pPr marL="2514600" indent="-228600" algn="ctr" eaLnBrk="0" fontAlgn="base" hangingPunct="0">
              <a:spcBef>
                <a:spcPct val="5000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5000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5000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50000"/>
              </a:spcBef>
              <a:spcAft>
                <a:spcPct val="0"/>
              </a:spcAft>
              <a:defRPr sz="1600" b="1">
                <a:solidFill>
                  <a:schemeClr val="tx1"/>
                </a:solidFill>
                <a:latin typeface="Arial" charset="0"/>
                <a:ea typeface="ＭＳ Ｐゴシック" charset="0"/>
              </a:defRPr>
            </a:lvl9pPr>
          </a:lstStyle>
          <a:p>
            <a:pPr eaLnBrk="1" hangingPunct="1">
              <a:spcBef>
                <a:spcPct val="0"/>
              </a:spcBef>
            </a:pPr>
            <a:r>
              <a:rPr lang="en-GB" sz="2400">
                <a:latin typeface="Tahoma" charset="0"/>
                <a:cs typeface="Arial" charset="0"/>
              </a:rPr>
              <a:t>Normality</a:t>
            </a:r>
          </a:p>
        </p:txBody>
      </p:sp>
      <p:sp>
        <p:nvSpPr>
          <p:cNvPr id="1797132" name="Text Box 12"/>
          <p:cNvSpPr txBox="1">
            <a:spLocks noChangeArrowheads="1"/>
          </p:cNvSpPr>
          <p:nvPr/>
        </p:nvSpPr>
        <p:spPr bwMode="auto">
          <a:xfrm>
            <a:off x="5867401" y="5867400"/>
            <a:ext cx="16679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b="1">
                <a:solidFill>
                  <a:schemeClr val="tx1"/>
                </a:solidFill>
                <a:latin typeface="Arial" charset="0"/>
                <a:ea typeface="ＭＳ Ｐゴシック" charset="0"/>
              </a:defRPr>
            </a:lvl1pPr>
            <a:lvl2pPr marL="742950" indent="-285750">
              <a:defRPr sz="1600" b="1">
                <a:solidFill>
                  <a:schemeClr val="tx1"/>
                </a:solidFill>
                <a:latin typeface="Arial" charset="0"/>
                <a:ea typeface="ＭＳ Ｐゴシック" charset="0"/>
              </a:defRPr>
            </a:lvl2pPr>
            <a:lvl3pPr marL="1143000" indent="-228600">
              <a:defRPr sz="1600" b="1">
                <a:solidFill>
                  <a:schemeClr val="tx1"/>
                </a:solidFill>
                <a:latin typeface="Arial" charset="0"/>
                <a:ea typeface="ＭＳ Ｐゴシック" charset="0"/>
              </a:defRPr>
            </a:lvl3pPr>
            <a:lvl4pPr marL="1600200" indent="-228600">
              <a:defRPr sz="1600" b="1">
                <a:solidFill>
                  <a:schemeClr val="tx1"/>
                </a:solidFill>
                <a:latin typeface="Arial" charset="0"/>
                <a:ea typeface="ＭＳ Ｐゴシック" charset="0"/>
              </a:defRPr>
            </a:lvl4pPr>
            <a:lvl5pPr marL="2057400" indent="-228600">
              <a:defRPr sz="1600" b="1">
                <a:solidFill>
                  <a:schemeClr val="tx1"/>
                </a:solidFill>
                <a:latin typeface="Arial" charset="0"/>
                <a:ea typeface="ＭＳ Ｐゴシック" charset="0"/>
              </a:defRPr>
            </a:lvl5pPr>
            <a:lvl6pPr marL="2514600" indent="-228600" algn="ctr" eaLnBrk="0" fontAlgn="base" hangingPunct="0">
              <a:spcBef>
                <a:spcPct val="5000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5000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5000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50000"/>
              </a:spcBef>
              <a:spcAft>
                <a:spcPct val="0"/>
              </a:spcAft>
              <a:defRPr sz="1600" b="1">
                <a:solidFill>
                  <a:schemeClr val="tx1"/>
                </a:solidFill>
                <a:latin typeface="Arial" charset="0"/>
                <a:ea typeface="ＭＳ Ｐゴシック" charset="0"/>
              </a:defRPr>
            </a:lvl9pPr>
          </a:lstStyle>
          <a:p>
            <a:pPr eaLnBrk="1" hangingPunct="1">
              <a:spcBef>
                <a:spcPct val="0"/>
              </a:spcBef>
            </a:pPr>
            <a:r>
              <a:rPr lang="en-GB" sz="2400">
                <a:latin typeface="Tahoma" charset="0"/>
                <a:cs typeface="Arial" charset="0"/>
              </a:rPr>
              <a:t>Psychosis</a:t>
            </a:r>
          </a:p>
        </p:txBody>
      </p:sp>
      <p:sp>
        <p:nvSpPr>
          <p:cNvPr id="43015" name="Rectangle 13"/>
          <p:cNvSpPr>
            <a:spLocks noChangeArrowheads="1"/>
          </p:cNvSpPr>
          <p:nvPr/>
        </p:nvSpPr>
        <p:spPr bwMode="auto">
          <a:xfrm>
            <a:off x="609600" y="444500"/>
            <a:ext cx="8229600" cy="1384300"/>
          </a:xfrm>
          <a:prstGeom prst="rect">
            <a:avLst/>
          </a:prstGeom>
          <a:noFill/>
          <a:ln>
            <a:noFill/>
          </a:ln>
          <a:effectLst/>
          <a:extLst>
            <a:ext uri="{909E8E84-426E-40dd-AFC4-6F175D3DCCD1}">
              <a14:hiddenFill xmlns:a14="http://schemas.microsoft.com/office/drawing/2010/main">
                <a:solidFill>
                  <a:schemeClr val="bg1">
                    <a:alpha val="50195"/>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spcBef>
                <a:spcPct val="0"/>
              </a:spcBef>
            </a:pPr>
            <a:r>
              <a:rPr lang="en-GB" sz="2400" b="0" dirty="0">
                <a:latin typeface="Tahoma" charset="0"/>
                <a:cs typeface="Arial" charset="0"/>
              </a:rPr>
              <a:t>Now we know there are &gt;100 genes, this is </a:t>
            </a:r>
            <a:r>
              <a:rPr lang="en-GB" sz="2400" dirty="0" smtClean="0">
                <a:latin typeface="Tahoma" charset="0"/>
                <a:cs typeface="Arial" charset="0"/>
              </a:rPr>
              <a:t>not compatible </a:t>
            </a:r>
            <a:r>
              <a:rPr lang="en-GB" sz="2400" b="0" dirty="0" smtClean="0">
                <a:latin typeface="Tahoma" charset="0"/>
                <a:cs typeface="Arial" charset="0"/>
              </a:rPr>
              <a:t>with </a:t>
            </a:r>
            <a:r>
              <a:rPr lang="en-GB" sz="2400" b="0" dirty="0">
                <a:latin typeface="Tahoma" charset="0"/>
                <a:cs typeface="Arial" charset="0"/>
              </a:rPr>
              <a:t>the idea </a:t>
            </a:r>
            <a:r>
              <a:rPr lang="en-GB" sz="2400" b="0" dirty="0" smtClean="0">
                <a:latin typeface="Tahoma" charset="0"/>
                <a:cs typeface="Arial" charset="0"/>
              </a:rPr>
              <a:t>schizophrenia exists as a discrete entity. It suggests instead </a:t>
            </a:r>
            <a:r>
              <a:rPr lang="en-GB" sz="2400" b="0" dirty="0">
                <a:latin typeface="Tahoma" charset="0"/>
                <a:cs typeface="Arial" charset="0"/>
              </a:rPr>
              <a:t>that there is a continuum of liability to psychosis</a:t>
            </a:r>
          </a:p>
        </p:txBody>
      </p:sp>
      <p:sp>
        <p:nvSpPr>
          <p:cNvPr id="1797134" name="Line 14"/>
          <p:cNvSpPr>
            <a:spLocks noChangeShapeType="1"/>
          </p:cNvSpPr>
          <p:nvPr/>
        </p:nvSpPr>
        <p:spPr bwMode="auto">
          <a:xfrm flipH="1">
            <a:off x="6865057" y="5033963"/>
            <a:ext cx="797277" cy="754062"/>
          </a:xfrm>
          <a:prstGeom prst="line">
            <a:avLst/>
          </a:prstGeom>
          <a:noFill/>
          <a:ln w="57150">
            <a:solidFill>
              <a:srgbClr val="FF00FF"/>
            </a:solidFill>
            <a:round/>
            <a:headEnd/>
            <a:tailEnd type="triangle" w="med" len="med"/>
          </a:ln>
          <a:effectLst>
            <a:prstShdw prst="shdw17" dist="17961" dir="2700000">
              <a:srgbClr val="FF00FF">
                <a:gamma/>
                <a:shade val="60000"/>
                <a:invGamma/>
              </a:srgbClr>
            </a:prstShdw>
          </a:effectLst>
          <a:extLst>
            <a:ext uri="{909E8E84-426E-40dd-AFC4-6F175D3DCCD1}">
              <a14:hiddenFill xmlns:a14="http://schemas.microsoft.com/office/drawing/2010/main">
                <a:noFill/>
              </a14:hiddenFill>
            </a:ext>
          </a:extLst>
        </p:spPr>
        <p:txBody>
          <a:bodyPr>
            <a:spAutoFit/>
          </a:bodyPr>
          <a:lstStyle/>
          <a:p>
            <a:pPr>
              <a:defRPr/>
            </a:pPr>
            <a:endParaRPr lang="en-GB">
              <a:effectLst>
                <a:outerShdw blurRad="38100" dist="38100" dir="2700000" algn="tl">
                  <a:srgbClr val="000000">
                    <a:alpha val="43137"/>
                  </a:srgbClr>
                </a:outerShdw>
              </a:effectLst>
              <a:ea typeface="+mn-ea"/>
            </a:endParaRPr>
          </a:p>
        </p:txBody>
      </p:sp>
      <p:sp>
        <p:nvSpPr>
          <p:cNvPr id="1797135" name="Text Box 15"/>
          <p:cNvSpPr txBox="1">
            <a:spLocks noChangeArrowheads="1"/>
          </p:cNvSpPr>
          <p:nvPr/>
        </p:nvSpPr>
        <p:spPr bwMode="auto">
          <a:xfrm>
            <a:off x="7395634" y="4354513"/>
            <a:ext cx="666819" cy="76944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chemeClr val="tx1"/>
                </a:solidFill>
                <a:miter lim="800000"/>
                <a:headEnd/>
                <a:tailEnd/>
              </a14:hiddenLine>
            </a:ext>
          </a:extLst>
        </p:spPr>
        <p:txBody>
          <a:bodyPr wrap="none">
            <a:spAutoFit/>
          </a:bodyPr>
          <a:lstStyle/>
          <a:p>
            <a:pPr algn="l" eaLnBrk="1" hangingPunct="1">
              <a:spcBef>
                <a:spcPct val="0"/>
              </a:spcBef>
              <a:defRPr/>
            </a:pPr>
            <a:r>
              <a:rPr lang="en-GB" sz="4400">
                <a:solidFill>
                  <a:srgbClr val="FF00FF"/>
                </a:solidFill>
                <a:ea typeface="+mn-ea"/>
                <a:cs typeface="Arial" charset="0"/>
              </a:rPr>
              <a:t>Sz</a:t>
            </a:r>
          </a:p>
        </p:txBody>
      </p:sp>
    </p:spTree>
    <p:extLst>
      <p:ext uri="{BB962C8B-B14F-4D97-AF65-F5344CB8AC3E}">
        <p14:creationId xmlns:p14="http://schemas.microsoft.com/office/powerpoint/2010/main" val="1600915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97122"/>
                                        </p:tgtEl>
                                        <p:attrNameLst>
                                          <p:attrName>style.visibility</p:attrName>
                                        </p:attrNameLst>
                                      </p:cBhvr>
                                      <p:to>
                                        <p:strVal val="visible"/>
                                      </p:to>
                                    </p:set>
                                  </p:childTnLst>
                                </p:cTn>
                              </p:par>
                            </p:childTnLst>
                          </p:cTn>
                        </p:par>
                        <p:par>
                          <p:cTn id="7" fill="hold" nodeType="afterGroup">
                            <p:stCondLst>
                              <p:cond delay="500"/>
                            </p:stCondLst>
                            <p:childTnLst>
                              <p:par>
                                <p:cTn id="8" presetID="22" presetClass="entr" presetSubtype="8" fill="hold" grpId="0" nodeType="afterEffect">
                                  <p:stCondLst>
                                    <p:cond delay="0"/>
                                  </p:stCondLst>
                                  <p:childTnLst>
                                    <p:set>
                                      <p:cBhvr>
                                        <p:cTn id="9" dur="1" fill="hold">
                                          <p:stCondLst>
                                            <p:cond delay="0"/>
                                          </p:stCondLst>
                                        </p:cTn>
                                        <p:tgtEl>
                                          <p:spTgt spid="1797123"/>
                                        </p:tgtEl>
                                        <p:attrNameLst>
                                          <p:attrName>style.visibility</p:attrName>
                                        </p:attrNameLst>
                                      </p:cBhvr>
                                      <p:to>
                                        <p:strVal val="visible"/>
                                      </p:to>
                                    </p:set>
                                    <p:animEffect transition="in" filter="wipe(left)">
                                      <p:cBhvr>
                                        <p:cTn id="10" dur="500"/>
                                        <p:tgtEl>
                                          <p:spTgt spid="1797123"/>
                                        </p:tgtEl>
                                      </p:cBhvr>
                                    </p:animEffect>
                                  </p:childTnLst>
                                </p:cTn>
                              </p:par>
                            </p:childTnLst>
                          </p:cTn>
                        </p:par>
                        <p:par>
                          <p:cTn id="11" fill="hold" nodeType="afterGroup">
                            <p:stCondLst>
                              <p:cond delay="1000"/>
                            </p:stCondLst>
                            <p:childTnLst>
                              <p:par>
                                <p:cTn id="12" presetID="23" presetClass="entr" presetSubtype="16" fill="hold" grpId="0" nodeType="afterEffect">
                                  <p:stCondLst>
                                    <p:cond delay="0"/>
                                  </p:stCondLst>
                                  <p:childTnLst>
                                    <p:set>
                                      <p:cBhvr>
                                        <p:cTn id="13" dur="1" fill="hold">
                                          <p:stCondLst>
                                            <p:cond delay="0"/>
                                          </p:stCondLst>
                                        </p:cTn>
                                        <p:tgtEl>
                                          <p:spTgt spid="1797131"/>
                                        </p:tgtEl>
                                        <p:attrNameLst>
                                          <p:attrName>style.visibility</p:attrName>
                                        </p:attrNameLst>
                                      </p:cBhvr>
                                      <p:to>
                                        <p:strVal val="visible"/>
                                      </p:to>
                                    </p:set>
                                    <p:anim calcmode="lin" valueType="num">
                                      <p:cBhvr>
                                        <p:cTn id="14" dur="500" fill="hold"/>
                                        <p:tgtEl>
                                          <p:spTgt spid="1797131"/>
                                        </p:tgtEl>
                                        <p:attrNameLst>
                                          <p:attrName>ppt_w</p:attrName>
                                        </p:attrNameLst>
                                      </p:cBhvr>
                                      <p:tavLst>
                                        <p:tav tm="0">
                                          <p:val>
                                            <p:fltVal val="0"/>
                                          </p:val>
                                        </p:tav>
                                        <p:tav tm="100000">
                                          <p:val>
                                            <p:strVal val="#ppt_w"/>
                                          </p:val>
                                        </p:tav>
                                      </p:tavLst>
                                    </p:anim>
                                    <p:anim calcmode="lin" valueType="num">
                                      <p:cBhvr>
                                        <p:cTn id="15" dur="500" fill="hold"/>
                                        <p:tgtEl>
                                          <p:spTgt spid="1797131"/>
                                        </p:tgtEl>
                                        <p:attrNameLst>
                                          <p:attrName>ppt_h</p:attrName>
                                        </p:attrNameLst>
                                      </p:cBhvr>
                                      <p:tavLst>
                                        <p:tav tm="0">
                                          <p:val>
                                            <p:fltVal val="0"/>
                                          </p:val>
                                        </p:tav>
                                        <p:tav tm="100000">
                                          <p:val>
                                            <p:strVal val="#ppt_h"/>
                                          </p:val>
                                        </p:tav>
                                      </p:tavLst>
                                    </p:anim>
                                  </p:childTnLst>
                                </p:cTn>
                              </p:par>
                            </p:childTnLst>
                          </p:cTn>
                        </p:par>
                        <p:par>
                          <p:cTn id="16" fill="hold" nodeType="afterGroup">
                            <p:stCondLst>
                              <p:cond delay="1500"/>
                            </p:stCondLst>
                            <p:childTnLst>
                              <p:par>
                                <p:cTn id="17" presetID="22" presetClass="entr" presetSubtype="2" fill="hold" nodeType="afterEffect">
                                  <p:stCondLst>
                                    <p:cond delay="0"/>
                                  </p:stCondLst>
                                  <p:childTnLst>
                                    <p:set>
                                      <p:cBhvr>
                                        <p:cTn id="18" dur="1" fill="hold">
                                          <p:stCondLst>
                                            <p:cond delay="0"/>
                                          </p:stCondLst>
                                        </p:cTn>
                                        <p:tgtEl>
                                          <p:spTgt spid="1797124"/>
                                        </p:tgtEl>
                                        <p:attrNameLst>
                                          <p:attrName>style.visibility</p:attrName>
                                        </p:attrNameLst>
                                      </p:cBhvr>
                                      <p:to>
                                        <p:strVal val="visible"/>
                                      </p:to>
                                    </p:set>
                                    <p:animEffect transition="in" filter="wipe(right)">
                                      <p:cBhvr>
                                        <p:cTn id="19" dur="500"/>
                                        <p:tgtEl>
                                          <p:spTgt spid="1797124"/>
                                        </p:tgtEl>
                                      </p:cBhvr>
                                    </p:animEffect>
                                  </p:childTnLst>
                                </p:cTn>
                              </p:par>
                            </p:childTnLst>
                          </p:cTn>
                        </p:par>
                        <p:par>
                          <p:cTn id="20" fill="hold" nodeType="afterGroup">
                            <p:stCondLst>
                              <p:cond delay="2000"/>
                            </p:stCondLst>
                            <p:childTnLst>
                              <p:par>
                                <p:cTn id="21" presetID="23" presetClass="entr" presetSubtype="16" fill="hold" grpId="0" nodeType="afterEffect">
                                  <p:stCondLst>
                                    <p:cond delay="0"/>
                                  </p:stCondLst>
                                  <p:childTnLst>
                                    <p:set>
                                      <p:cBhvr>
                                        <p:cTn id="22" dur="1" fill="hold">
                                          <p:stCondLst>
                                            <p:cond delay="0"/>
                                          </p:stCondLst>
                                        </p:cTn>
                                        <p:tgtEl>
                                          <p:spTgt spid="1797132"/>
                                        </p:tgtEl>
                                        <p:attrNameLst>
                                          <p:attrName>style.visibility</p:attrName>
                                        </p:attrNameLst>
                                      </p:cBhvr>
                                      <p:to>
                                        <p:strVal val="visible"/>
                                      </p:to>
                                    </p:set>
                                    <p:anim calcmode="lin" valueType="num">
                                      <p:cBhvr>
                                        <p:cTn id="23" dur="500" fill="hold"/>
                                        <p:tgtEl>
                                          <p:spTgt spid="1797132"/>
                                        </p:tgtEl>
                                        <p:attrNameLst>
                                          <p:attrName>ppt_w</p:attrName>
                                        </p:attrNameLst>
                                      </p:cBhvr>
                                      <p:tavLst>
                                        <p:tav tm="0">
                                          <p:val>
                                            <p:fltVal val="0"/>
                                          </p:val>
                                        </p:tav>
                                        <p:tav tm="100000">
                                          <p:val>
                                            <p:strVal val="#ppt_w"/>
                                          </p:val>
                                        </p:tav>
                                      </p:tavLst>
                                    </p:anim>
                                    <p:anim calcmode="lin" valueType="num">
                                      <p:cBhvr>
                                        <p:cTn id="24" dur="500" fill="hold"/>
                                        <p:tgtEl>
                                          <p:spTgt spid="1797132"/>
                                        </p:tgtEl>
                                        <p:attrNameLst>
                                          <p:attrName>ppt_h</p:attrName>
                                        </p:attrNameLst>
                                      </p:cBhvr>
                                      <p:tavLst>
                                        <p:tav tm="0">
                                          <p:val>
                                            <p:fltVal val="0"/>
                                          </p:val>
                                        </p:tav>
                                        <p:tav tm="100000">
                                          <p:val>
                                            <p:strVal val="#ppt_h"/>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7971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971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1797122" grpId="0"/>
      <p:bldP spid="1797123" grpId="0" animBg="1"/>
      <p:bldP spid="1797131" grpId="0" autoUpdateAnimBg="0"/>
      <p:bldP spid="1797132" grpId="0" autoUpdateAnimBg="0"/>
      <p:bldP spid="1797135"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5" name="Text Box 2"/>
          <p:cNvSpPr txBox="1">
            <a:spLocks noChangeArrowheads="1"/>
          </p:cNvSpPr>
          <p:nvPr/>
        </p:nvSpPr>
        <p:spPr bwMode="auto">
          <a:xfrm>
            <a:off x="325438" y="549275"/>
            <a:ext cx="88185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BureauGrotesqueFiveOne" charset="0"/>
                <a:ea typeface="ＭＳ Ｐゴシック" charset="0"/>
                <a:cs typeface="ＭＳ Ｐゴシック" charset="0"/>
              </a:defRPr>
            </a:lvl1pPr>
            <a:lvl2pPr marL="742950" indent="-285750">
              <a:defRPr sz="2000" b="1">
                <a:solidFill>
                  <a:schemeClr val="tx1"/>
                </a:solidFill>
                <a:latin typeface="BureauGrotesqueFiveOne" charset="0"/>
                <a:ea typeface="ＭＳ Ｐゴシック" charset="0"/>
              </a:defRPr>
            </a:lvl2pPr>
            <a:lvl3pPr marL="1143000" indent="-228600">
              <a:defRPr sz="2000" b="1">
                <a:solidFill>
                  <a:schemeClr val="tx1"/>
                </a:solidFill>
                <a:latin typeface="BureauGrotesqueFiveOne" charset="0"/>
                <a:ea typeface="ＭＳ Ｐゴシック" charset="0"/>
              </a:defRPr>
            </a:lvl3pPr>
            <a:lvl4pPr marL="1600200" indent="-228600">
              <a:defRPr sz="2000" b="1">
                <a:solidFill>
                  <a:schemeClr val="tx1"/>
                </a:solidFill>
                <a:latin typeface="BureauGrotesqueFiveOne" charset="0"/>
                <a:ea typeface="ＭＳ Ｐゴシック" charset="0"/>
              </a:defRPr>
            </a:lvl4pPr>
            <a:lvl5pPr marL="2057400" indent="-228600">
              <a:defRPr sz="2000" b="1">
                <a:solidFill>
                  <a:schemeClr val="tx1"/>
                </a:solidFill>
                <a:latin typeface="BureauGrotesqueFiveOne" charset="0"/>
                <a:ea typeface="ＭＳ Ｐゴシック" charset="0"/>
              </a:defRPr>
            </a:lvl5pPr>
            <a:lvl6pPr marL="25146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6pPr>
            <a:lvl7pPr marL="29718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7pPr>
            <a:lvl8pPr marL="34290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8pPr>
            <a:lvl9pPr marL="38862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9pPr>
          </a:lstStyle>
          <a:p>
            <a:pPr eaLnBrk="1" hangingPunct="1">
              <a:spcBef>
                <a:spcPct val="50000"/>
              </a:spcBef>
            </a:pPr>
            <a:endParaRPr lang="da-DK" sz="3200">
              <a:solidFill>
                <a:srgbClr val="FFFF00"/>
              </a:solidFill>
              <a:latin typeface="Arial" charset="0"/>
              <a:ea typeface="MS PGothic" charset="0"/>
              <a:cs typeface="MS PGothic" charset="0"/>
            </a:endParaRPr>
          </a:p>
        </p:txBody>
      </p:sp>
      <p:grpSp>
        <p:nvGrpSpPr>
          <p:cNvPr id="36866" name="Group 3"/>
          <p:cNvGrpSpPr>
            <a:grpSpLocks/>
          </p:cNvGrpSpPr>
          <p:nvPr/>
        </p:nvGrpSpPr>
        <p:grpSpPr bwMode="auto">
          <a:xfrm>
            <a:off x="5089525" y="2322513"/>
            <a:ext cx="2930525" cy="3602037"/>
            <a:chOff x="96" y="1440"/>
            <a:chExt cx="2256" cy="2496"/>
          </a:xfrm>
        </p:grpSpPr>
        <p:pic>
          <p:nvPicPr>
            <p:cNvPr id="3687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 y="1440"/>
              <a:ext cx="2256" cy="2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4" name="Oval 5"/>
            <p:cNvSpPr>
              <a:spLocks noChangeArrowheads="1"/>
            </p:cNvSpPr>
            <p:nvPr/>
          </p:nvSpPr>
          <p:spPr bwMode="auto">
            <a:xfrm>
              <a:off x="2016" y="3264"/>
              <a:ext cx="144" cy="144"/>
            </a:xfrm>
            <a:prstGeom prst="ellipse">
              <a:avLst/>
            </a:prstGeom>
            <a:solidFill>
              <a:schemeClr val="tx1"/>
            </a:solidFill>
            <a:ln w="9525">
              <a:solidFill>
                <a:srgbClr val="003300"/>
              </a:solidFill>
              <a:round/>
              <a:headEnd/>
              <a:tailEnd/>
            </a:ln>
          </p:spPr>
          <p:txBody>
            <a:bodyPr wrap="none" anchor="ctr"/>
            <a:lstStyle/>
            <a:p>
              <a:endParaRPr lang="da-DK" sz="1800">
                <a:solidFill>
                  <a:schemeClr val="bg1"/>
                </a:solidFill>
              </a:endParaRPr>
            </a:p>
          </p:txBody>
        </p:sp>
        <p:sp>
          <p:nvSpPr>
            <p:cNvPr id="36875" name="Oval 6"/>
            <p:cNvSpPr>
              <a:spLocks noChangeArrowheads="1"/>
            </p:cNvSpPr>
            <p:nvPr/>
          </p:nvSpPr>
          <p:spPr bwMode="auto">
            <a:xfrm>
              <a:off x="1872" y="2928"/>
              <a:ext cx="96" cy="96"/>
            </a:xfrm>
            <a:prstGeom prst="ellipse">
              <a:avLst/>
            </a:prstGeom>
            <a:solidFill>
              <a:schemeClr val="tx1"/>
            </a:solidFill>
            <a:ln w="9525">
              <a:solidFill>
                <a:srgbClr val="003300"/>
              </a:solidFill>
              <a:round/>
              <a:headEnd/>
              <a:tailEnd/>
            </a:ln>
          </p:spPr>
          <p:txBody>
            <a:bodyPr wrap="none" anchor="ctr"/>
            <a:lstStyle/>
            <a:p>
              <a:endParaRPr lang="da-DK" sz="1800">
                <a:solidFill>
                  <a:schemeClr val="bg1"/>
                </a:solidFill>
              </a:endParaRPr>
            </a:p>
          </p:txBody>
        </p:sp>
        <p:sp>
          <p:nvSpPr>
            <p:cNvPr id="36876" name="Oval 7"/>
            <p:cNvSpPr>
              <a:spLocks noChangeArrowheads="1"/>
            </p:cNvSpPr>
            <p:nvPr/>
          </p:nvSpPr>
          <p:spPr bwMode="auto">
            <a:xfrm>
              <a:off x="1610" y="3249"/>
              <a:ext cx="96" cy="96"/>
            </a:xfrm>
            <a:prstGeom prst="ellipse">
              <a:avLst/>
            </a:prstGeom>
            <a:solidFill>
              <a:schemeClr val="tx1"/>
            </a:solidFill>
            <a:ln w="9525">
              <a:solidFill>
                <a:srgbClr val="000000"/>
              </a:solidFill>
              <a:round/>
              <a:headEnd/>
              <a:tailEnd/>
            </a:ln>
          </p:spPr>
          <p:txBody>
            <a:bodyPr wrap="none" anchor="ctr"/>
            <a:lstStyle/>
            <a:p>
              <a:endParaRPr lang="da-DK" sz="1800">
                <a:solidFill>
                  <a:schemeClr val="bg1"/>
                </a:solidFill>
              </a:endParaRPr>
            </a:p>
          </p:txBody>
        </p:sp>
      </p:grpSp>
      <p:sp>
        <p:nvSpPr>
          <p:cNvPr id="36867" name="Text Box 8"/>
          <p:cNvSpPr txBox="1">
            <a:spLocks noChangeArrowheads="1"/>
          </p:cNvSpPr>
          <p:nvPr/>
        </p:nvSpPr>
        <p:spPr bwMode="auto">
          <a:xfrm>
            <a:off x="7705725" y="4859338"/>
            <a:ext cx="128746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BureauGrotesqueFiveOne" charset="0"/>
                <a:ea typeface="ＭＳ Ｐゴシック" charset="0"/>
                <a:cs typeface="ＭＳ Ｐゴシック" charset="0"/>
              </a:defRPr>
            </a:lvl1pPr>
            <a:lvl2pPr marL="742950" indent="-285750">
              <a:defRPr sz="2000" b="1">
                <a:solidFill>
                  <a:schemeClr val="tx1"/>
                </a:solidFill>
                <a:latin typeface="BureauGrotesqueFiveOne" charset="0"/>
                <a:ea typeface="ＭＳ Ｐゴシック" charset="0"/>
              </a:defRPr>
            </a:lvl2pPr>
            <a:lvl3pPr marL="1143000" indent="-228600">
              <a:defRPr sz="2000" b="1">
                <a:solidFill>
                  <a:schemeClr val="tx1"/>
                </a:solidFill>
                <a:latin typeface="BureauGrotesqueFiveOne" charset="0"/>
                <a:ea typeface="ＭＳ Ｐゴシック" charset="0"/>
              </a:defRPr>
            </a:lvl3pPr>
            <a:lvl4pPr marL="1600200" indent="-228600">
              <a:defRPr sz="2000" b="1">
                <a:solidFill>
                  <a:schemeClr val="tx1"/>
                </a:solidFill>
                <a:latin typeface="BureauGrotesqueFiveOne" charset="0"/>
                <a:ea typeface="ＭＳ Ｐゴシック" charset="0"/>
              </a:defRPr>
            </a:lvl4pPr>
            <a:lvl5pPr marL="2057400" indent="-228600">
              <a:defRPr sz="2000" b="1">
                <a:solidFill>
                  <a:schemeClr val="tx1"/>
                </a:solidFill>
                <a:latin typeface="BureauGrotesqueFiveOne" charset="0"/>
                <a:ea typeface="ＭＳ Ｐゴシック" charset="0"/>
              </a:defRPr>
            </a:lvl5pPr>
            <a:lvl6pPr marL="25146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6pPr>
            <a:lvl7pPr marL="29718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7pPr>
            <a:lvl8pPr marL="34290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8pPr>
            <a:lvl9pPr marL="38862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9pPr>
          </a:lstStyle>
          <a:p>
            <a:pPr algn="r" eaLnBrk="1" hangingPunct="1"/>
            <a:r>
              <a:rPr lang="en-GB" sz="1400">
                <a:latin typeface="Arial" charset="0"/>
                <a:ea typeface="MS PGothic" charset="0"/>
                <a:cs typeface="MS PGothic" charset="0"/>
              </a:rPr>
              <a:t>South East</a:t>
            </a:r>
          </a:p>
          <a:p>
            <a:pPr algn="r" eaLnBrk="1" hangingPunct="1"/>
            <a:r>
              <a:rPr lang="en-GB" sz="1400">
                <a:latin typeface="Arial" charset="0"/>
                <a:ea typeface="MS PGothic" charset="0"/>
                <a:cs typeface="MS PGothic" charset="0"/>
              </a:rPr>
              <a:t>London</a:t>
            </a:r>
            <a:endParaRPr lang="en-US" sz="1400">
              <a:latin typeface="Arial" charset="0"/>
              <a:ea typeface="MS PGothic" charset="0"/>
              <a:cs typeface="MS PGothic" charset="0"/>
            </a:endParaRPr>
          </a:p>
        </p:txBody>
      </p:sp>
      <p:sp>
        <p:nvSpPr>
          <p:cNvPr id="36868" name="Text Box 9"/>
          <p:cNvSpPr txBox="1">
            <a:spLocks noChangeArrowheads="1"/>
          </p:cNvSpPr>
          <p:nvPr/>
        </p:nvSpPr>
        <p:spPr bwMode="auto">
          <a:xfrm>
            <a:off x="5283200" y="5011738"/>
            <a:ext cx="12874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BureauGrotesqueFiveOne" charset="0"/>
                <a:ea typeface="ＭＳ Ｐゴシック" charset="0"/>
                <a:cs typeface="ＭＳ Ｐゴシック" charset="0"/>
              </a:defRPr>
            </a:lvl1pPr>
            <a:lvl2pPr marL="742950" indent="-285750">
              <a:defRPr sz="2000" b="1">
                <a:solidFill>
                  <a:schemeClr val="tx1"/>
                </a:solidFill>
                <a:latin typeface="BureauGrotesqueFiveOne" charset="0"/>
                <a:ea typeface="ＭＳ Ｐゴシック" charset="0"/>
              </a:defRPr>
            </a:lvl2pPr>
            <a:lvl3pPr marL="1143000" indent="-228600">
              <a:defRPr sz="2000" b="1">
                <a:solidFill>
                  <a:schemeClr val="tx1"/>
                </a:solidFill>
                <a:latin typeface="BureauGrotesqueFiveOne" charset="0"/>
                <a:ea typeface="ＭＳ Ｐゴシック" charset="0"/>
              </a:defRPr>
            </a:lvl3pPr>
            <a:lvl4pPr marL="1600200" indent="-228600">
              <a:defRPr sz="2000" b="1">
                <a:solidFill>
                  <a:schemeClr val="tx1"/>
                </a:solidFill>
                <a:latin typeface="BureauGrotesqueFiveOne" charset="0"/>
                <a:ea typeface="ＭＳ Ｐゴシック" charset="0"/>
              </a:defRPr>
            </a:lvl4pPr>
            <a:lvl5pPr marL="2057400" indent="-228600">
              <a:defRPr sz="2000" b="1">
                <a:solidFill>
                  <a:schemeClr val="tx1"/>
                </a:solidFill>
                <a:latin typeface="BureauGrotesqueFiveOne" charset="0"/>
                <a:ea typeface="ＭＳ Ｐゴシック" charset="0"/>
              </a:defRPr>
            </a:lvl5pPr>
            <a:lvl6pPr marL="25146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6pPr>
            <a:lvl7pPr marL="29718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7pPr>
            <a:lvl8pPr marL="34290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8pPr>
            <a:lvl9pPr marL="38862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9pPr>
          </a:lstStyle>
          <a:p>
            <a:pPr algn="r" eaLnBrk="1" hangingPunct="1">
              <a:spcBef>
                <a:spcPct val="50000"/>
              </a:spcBef>
            </a:pPr>
            <a:r>
              <a:rPr lang="en-GB" sz="1400">
                <a:latin typeface="Arial" charset="0"/>
                <a:ea typeface="MS PGothic" charset="0"/>
                <a:cs typeface="MS PGothic" charset="0"/>
              </a:rPr>
              <a:t>Bristol</a:t>
            </a:r>
            <a:endParaRPr lang="en-US" sz="1400">
              <a:latin typeface="Arial" charset="0"/>
              <a:ea typeface="MS PGothic" charset="0"/>
              <a:cs typeface="MS PGothic" charset="0"/>
            </a:endParaRPr>
          </a:p>
        </p:txBody>
      </p:sp>
      <p:sp>
        <p:nvSpPr>
          <p:cNvPr id="36869" name="Text Box 10"/>
          <p:cNvSpPr txBox="1">
            <a:spLocks noChangeArrowheads="1"/>
          </p:cNvSpPr>
          <p:nvPr/>
        </p:nvSpPr>
        <p:spPr bwMode="auto">
          <a:xfrm>
            <a:off x="7459663" y="4179888"/>
            <a:ext cx="1377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BureauGrotesqueFiveOne" charset="0"/>
                <a:ea typeface="ＭＳ Ｐゴシック" charset="0"/>
                <a:cs typeface="ＭＳ Ｐゴシック" charset="0"/>
              </a:defRPr>
            </a:lvl1pPr>
            <a:lvl2pPr marL="742950" indent="-285750">
              <a:defRPr sz="2000" b="1">
                <a:solidFill>
                  <a:schemeClr val="tx1"/>
                </a:solidFill>
                <a:latin typeface="BureauGrotesqueFiveOne" charset="0"/>
                <a:ea typeface="ＭＳ Ｐゴシック" charset="0"/>
              </a:defRPr>
            </a:lvl2pPr>
            <a:lvl3pPr marL="1143000" indent="-228600">
              <a:defRPr sz="2000" b="1">
                <a:solidFill>
                  <a:schemeClr val="tx1"/>
                </a:solidFill>
                <a:latin typeface="BureauGrotesqueFiveOne" charset="0"/>
                <a:ea typeface="ＭＳ Ｐゴシック" charset="0"/>
              </a:defRPr>
            </a:lvl3pPr>
            <a:lvl4pPr marL="1600200" indent="-228600">
              <a:defRPr sz="2000" b="1">
                <a:solidFill>
                  <a:schemeClr val="tx1"/>
                </a:solidFill>
                <a:latin typeface="BureauGrotesqueFiveOne" charset="0"/>
                <a:ea typeface="ＭＳ Ｐゴシック" charset="0"/>
              </a:defRPr>
            </a:lvl4pPr>
            <a:lvl5pPr marL="2057400" indent="-228600">
              <a:defRPr sz="2000" b="1">
                <a:solidFill>
                  <a:schemeClr val="tx1"/>
                </a:solidFill>
                <a:latin typeface="BureauGrotesqueFiveOne" charset="0"/>
                <a:ea typeface="ＭＳ Ｐゴシック" charset="0"/>
              </a:defRPr>
            </a:lvl5pPr>
            <a:lvl6pPr marL="25146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6pPr>
            <a:lvl7pPr marL="29718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7pPr>
            <a:lvl8pPr marL="34290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8pPr>
            <a:lvl9pPr marL="38862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9pPr>
          </a:lstStyle>
          <a:p>
            <a:pPr algn="r" eaLnBrk="1" hangingPunct="1">
              <a:spcBef>
                <a:spcPct val="50000"/>
              </a:spcBef>
            </a:pPr>
            <a:r>
              <a:rPr lang="en-GB" sz="1400">
                <a:latin typeface="Arial" charset="0"/>
                <a:ea typeface="MS PGothic" charset="0"/>
                <a:cs typeface="MS PGothic" charset="0"/>
              </a:rPr>
              <a:t>Nottingham</a:t>
            </a:r>
            <a:endParaRPr lang="en-US" sz="1400">
              <a:latin typeface="Arial" charset="0"/>
              <a:ea typeface="MS PGothic" charset="0"/>
              <a:cs typeface="MS PGothic" charset="0"/>
            </a:endParaRPr>
          </a:p>
        </p:txBody>
      </p:sp>
      <p:sp>
        <p:nvSpPr>
          <p:cNvPr id="36870" name="Rectangle 12"/>
          <p:cNvSpPr>
            <a:spLocks noGrp="1" noChangeArrowheads="1"/>
          </p:cNvSpPr>
          <p:nvPr>
            <p:ph type="title" idx="4294967295"/>
          </p:nvPr>
        </p:nvSpPr>
        <p:spPr>
          <a:xfrm>
            <a:off x="0" y="600075"/>
            <a:ext cx="9132888" cy="1143000"/>
          </a:xfrm>
          <a:noFill/>
        </p:spPr>
        <p:txBody>
          <a:bodyPr lIns="92075" tIns="46038" rIns="92075" bIns="46038" anchor="ctr">
            <a:normAutofit fontScale="90000"/>
          </a:bodyPr>
          <a:lstStyle/>
          <a:p>
            <a:r>
              <a:rPr lang="en-GB" sz="4000">
                <a:latin typeface="Kings Caslon Display" charset="0"/>
              </a:rPr>
              <a:t>Environmental Factors that increase the risk of schizophrenia</a:t>
            </a:r>
          </a:p>
        </p:txBody>
      </p:sp>
      <p:sp>
        <p:nvSpPr>
          <p:cNvPr id="36871" name="Text Box 19"/>
          <p:cNvSpPr txBox="1">
            <a:spLocks noChangeArrowheads="1"/>
          </p:cNvSpPr>
          <p:nvPr/>
        </p:nvSpPr>
        <p:spPr bwMode="auto">
          <a:xfrm>
            <a:off x="4510088" y="6316663"/>
            <a:ext cx="4502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BureauGrotesqueFiveOne" charset="0"/>
                <a:ea typeface="ＭＳ Ｐゴシック" charset="0"/>
                <a:cs typeface="ＭＳ Ｐゴシック" charset="0"/>
              </a:defRPr>
            </a:lvl1pPr>
            <a:lvl2pPr marL="742950" indent="-285750">
              <a:defRPr sz="2000" b="1">
                <a:solidFill>
                  <a:schemeClr val="tx1"/>
                </a:solidFill>
                <a:latin typeface="BureauGrotesqueFiveOne" charset="0"/>
                <a:ea typeface="ＭＳ Ｐゴシック" charset="0"/>
              </a:defRPr>
            </a:lvl2pPr>
            <a:lvl3pPr marL="1143000" indent="-228600">
              <a:defRPr sz="2000" b="1">
                <a:solidFill>
                  <a:schemeClr val="tx1"/>
                </a:solidFill>
                <a:latin typeface="BureauGrotesqueFiveOne" charset="0"/>
                <a:ea typeface="ＭＳ Ｐゴシック" charset="0"/>
              </a:defRPr>
            </a:lvl3pPr>
            <a:lvl4pPr marL="1600200" indent="-228600">
              <a:defRPr sz="2000" b="1">
                <a:solidFill>
                  <a:schemeClr val="tx1"/>
                </a:solidFill>
                <a:latin typeface="BureauGrotesqueFiveOne" charset="0"/>
                <a:ea typeface="ＭＳ Ｐゴシック" charset="0"/>
              </a:defRPr>
            </a:lvl4pPr>
            <a:lvl5pPr marL="2057400" indent="-228600">
              <a:defRPr sz="2000" b="1">
                <a:solidFill>
                  <a:schemeClr val="tx1"/>
                </a:solidFill>
                <a:latin typeface="BureauGrotesqueFiveOne" charset="0"/>
                <a:ea typeface="ＭＳ Ｐゴシック" charset="0"/>
              </a:defRPr>
            </a:lvl5pPr>
            <a:lvl6pPr marL="25146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6pPr>
            <a:lvl7pPr marL="29718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7pPr>
            <a:lvl8pPr marL="34290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8pPr>
            <a:lvl9pPr marL="38862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9pPr>
          </a:lstStyle>
          <a:p>
            <a:pPr algn="r" eaLnBrk="1" hangingPunct="1">
              <a:spcBef>
                <a:spcPct val="50000"/>
              </a:spcBef>
            </a:pPr>
            <a:r>
              <a:rPr lang="en-GB" sz="1400">
                <a:latin typeface="Arial" charset="0"/>
                <a:ea typeface="MS PGothic" charset="0"/>
              </a:rPr>
              <a:t>Kirkbride, Morgan et al 2006, 2007,2008</a:t>
            </a:r>
            <a:endParaRPr lang="en-US" sz="1400">
              <a:latin typeface="Arial" charset="0"/>
              <a:ea typeface="MS PGothic" charset="0"/>
            </a:endParaRPr>
          </a:p>
        </p:txBody>
      </p:sp>
      <p:sp>
        <p:nvSpPr>
          <p:cNvPr id="135188" name="Text Box 20"/>
          <p:cNvSpPr txBox="1">
            <a:spLocks noChangeArrowheads="1"/>
          </p:cNvSpPr>
          <p:nvPr/>
        </p:nvSpPr>
        <p:spPr bwMode="auto">
          <a:xfrm rot="-5400000">
            <a:off x="2060718" y="1294910"/>
            <a:ext cx="2031325" cy="5871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vert="eaVert" wrap="none">
            <a:spAutoFit/>
          </a:bodyPr>
          <a:lstStyle>
            <a:lvl1pPr marL="342900" indent="-342900">
              <a:defRPr sz="2000" b="1">
                <a:solidFill>
                  <a:schemeClr val="tx1"/>
                </a:solidFill>
                <a:latin typeface="BureauGrotesqueFiveOne" charset="0"/>
                <a:ea typeface="ＭＳ Ｐゴシック" charset="0"/>
                <a:cs typeface="ＭＳ Ｐゴシック" charset="0"/>
              </a:defRPr>
            </a:lvl1pPr>
            <a:lvl2pPr marL="742950" indent="-285750">
              <a:defRPr sz="2000" b="1">
                <a:solidFill>
                  <a:schemeClr val="tx1"/>
                </a:solidFill>
                <a:latin typeface="BureauGrotesqueFiveOne" charset="0"/>
                <a:ea typeface="ＭＳ Ｐゴシック" charset="0"/>
              </a:defRPr>
            </a:lvl2pPr>
            <a:lvl3pPr marL="1143000" indent="-228600">
              <a:defRPr sz="2000" b="1">
                <a:solidFill>
                  <a:schemeClr val="tx1"/>
                </a:solidFill>
                <a:latin typeface="BureauGrotesqueFiveOne" charset="0"/>
                <a:ea typeface="ＭＳ Ｐゴシック" charset="0"/>
              </a:defRPr>
            </a:lvl3pPr>
            <a:lvl4pPr marL="1600200" indent="-228600">
              <a:defRPr sz="2000" b="1">
                <a:solidFill>
                  <a:schemeClr val="tx1"/>
                </a:solidFill>
                <a:latin typeface="BureauGrotesqueFiveOne" charset="0"/>
                <a:ea typeface="ＭＳ Ｐゴシック" charset="0"/>
              </a:defRPr>
            </a:lvl4pPr>
            <a:lvl5pPr marL="2057400" indent="-228600">
              <a:defRPr sz="2000" b="1">
                <a:solidFill>
                  <a:schemeClr val="tx1"/>
                </a:solidFill>
                <a:latin typeface="BureauGrotesqueFiveOne" charset="0"/>
                <a:ea typeface="ＭＳ Ｐゴシック" charset="0"/>
              </a:defRPr>
            </a:lvl5pPr>
            <a:lvl6pPr marL="25146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6pPr>
            <a:lvl7pPr marL="29718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7pPr>
            <a:lvl8pPr marL="34290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8pPr>
            <a:lvl9pPr marL="3886200" indent="-228600" eaLnBrk="0" fontAlgn="base" hangingPunct="0">
              <a:lnSpc>
                <a:spcPct val="120000"/>
              </a:lnSpc>
              <a:spcBef>
                <a:spcPct val="20000"/>
              </a:spcBef>
              <a:spcAft>
                <a:spcPct val="0"/>
              </a:spcAft>
              <a:defRPr sz="2000" b="1">
                <a:solidFill>
                  <a:schemeClr val="tx1"/>
                </a:solidFill>
                <a:latin typeface="BureauGrotesqueFiveOne" charset="0"/>
                <a:ea typeface="ＭＳ Ｐゴシック" charset="0"/>
              </a:defRPr>
            </a:lvl9pPr>
          </a:lstStyle>
          <a:p>
            <a:r>
              <a:rPr lang="en-GB" sz="2400" dirty="0">
                <a:latin typeface="Arial" charset="0"/>
              </a:rPr>
              <a:t>Childhood </a:t>
            </a:r>
            <a:r>
              <a:rPr lang="en-GB" sz="2400" dirty="0" smtClean="0">
                <a:latin typeface="Arial" charset="0"/>
              </a:rPr>
              <a:t>Adversity, including bullying</a:t>
            </a:r>
            <a:endParaRPr lang="en-GB" sz="2400" dirty="0">
              <a:latin typeface="Arial" charset="0"/>
            </a:endParaRPr>
          </a:p>
          <a:p>
            <a:r>
              <a:rPr lang="en-GB" sz="2400" dirty="0">
                <a:latin typeface="Arial" charset="0"/>
              </a:rPr>
              <a:t>Being a migrant/ethnic minority</a:t>
            </a:r>
          </a:p>
          <a:p>
            <a:r>
              <a:rPr lang="en-GB" sz="2400" dirty="0">
                <a:latin typeface="Arial" charset="0"/>
              </a:rPr>
              <a:t>Adverse Life </a:t>
            </a:r>
            <a:r>
              <a:rPr lang="en-GB" sz="2400" dirty="0" smtClean="0">
                <a:latin typeface="Arial" charset="0"/>
              </a:rPr>
              <a:t>Events</a:t>
            </a:r>
          </a:p>
          <a:p>
            <a:r>
              <a:rPr lang="en-GB" sz="2400" dirty="0" smtClean="0">
                <a:latin typeface="Arial" charset="0"/>
              </a:rPr>
              <a:t>Cannabis Use</a:t>
            </a:r>
            <a:endParaRPr lang="en-GB" sz="2400" dirty="0">
              <a:latin typeface="Arial" charset="0"/>
            </a:endParaRPr>
          </a:p>
          <a:p>
            <a:r>
              <a:rPr lang="en-GB" sz="2400" dirty="0">
                <a:latin typeface="Arial" charset="0"/>
              </a:rPr>
              <a:t>Living in </a:t>
            </a:r>
            <a:r>
              <a:rPr lang="en-GB" sz="2400" dirty="0" smtClean="0">
                <a:latin typeface="Arial" charset="0"/>
              </a:rPr>
              <a:t>a </a:t>
            </a:r>
            <a:r>
              <a:rPr lang="en-GB" sz="2400" dirty="0">
                <a:latin typeface="Arial" charset="0"/>
              </a:rPr>
              <a:t>City</a:t>
            </a:r>
            <a:endParaRPr lang="en-GB" sz="2400" dirty="0">
              <a:solidFill>
                <a:schemeClr val="bg1"/>
              </a:solidFill>
              <a:latin typeface="Arial" charset="0"/>
            </a:endParaRPr>
          </a:p>
        </p:txBody>
      </p:sp>
    </p:spTree>
    <p:extLst>
      <p:ext uri="{BB962C8B-B14F-4D97-AF65-F5344CB8AC3E}">
        <p14:creationId xmlns:p14="http://schemas.microsoft.com/office/powerpoint/2010/main" val="25817512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518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518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518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518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3518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 y="-819150"/>
            <a:ext cx="9180513" cy="813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7346" name="TextBox 11"/>
          <p:cNvSpPr txBox="1">
            <a:spLocks noChangeArrowheads="1"/>
          </p:cNvSpPr>
          <p:nvPr/>
        </p:nvSpPr>
        <p:spPr bwMode="auto">
          <a:xfrm>
            <a:off x="0" y="6350"/>
            <a:ext cx="9144000" cy="1200150"/>
          </a:xfrm>
          <a:prstGeom prst="rect">
            <a:avLst/>
          </a:prstGeom>
          <a:solidFill>
            <a:schemeClr val="tx1"/>
          </a:solidFill>
          <a:ln w="9525">
            <a:solidFill>
              <a:srgbClr val="FF0000"/>
            </a:solidFill>
            <a:miter lim="800000"/>
            <a:headEnd/>
            <a:tailEnd/>
          </a:ln>
        </p:spPr>
        <p:txBody>
          <a:bodyPr>
            <a:spAutoFit/>
          </a:bodyPr>
          <a:lstStyle>
            <a:lvl1pPr>
              <a:defRPr sz="2000" u="sng">
                <a:solidFill>
                  <a:schemeClr val="tx1"/>
                </a:solidFill>
                <a:latin typeface="Arial" charset="0"/>
                <a:ea typeface="ＭＳ Ｐゴシック" charset="0"/>
                <a:cs typeface="ＭＳ Ｐゴシック" charset="0"/>
              </a:defRPr>
            </a:lvl1pPr>
            <a:lvl2pPr marL="742950" indent="-285750">
              <a:defRPr sz="2000" u="sng">
                <a:solidFill>
                  <a:schemeClr val="tx1"/>
                </a:solidFill>
                <a:latin typeface="Arial" charset="0"/>
                <a:ea typeface="ＭＳ Ｐゴシック" charset="0"/>
              </a:defRPr>
            </a:lvl2pPr>
            <a:lvl3pPr marL="1143000" indent="-228600">
              <a:defRPr sz="2000" u="sng">
                <a:solidFill>
                  <a:schemeClr val="tx1"/>
                </a:solidFill>
                <a:latin typeface="Arial" charset="0"/>
                <a:ea typeface="ＭＳ Ｐゴシック" charset="0"/>
              </a:defRPr>
            </a:lvl3pPr>
            <a:lvl4pPr marL="1600200" indent="-228600">
              <a:defRPr sz="2000" u="sng">
                <a:solidFill>
                  <a:schemeClr val="tx1"/>
                </a:solidFill>
                <a:latin typeface="Arial" charset="0"/>
                <a:ea typeface="ＭＳ Ｐゴシック" charset="0"/>
              </a:defRPr>
            </a:lvl4pPr>
            <a:lvl5pPr marL="2057400" indent="-228600">
              <a:defRPr sz="2000" u="sng">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u="sng">
                <a:solidFill>
                  <a:schemeClr val="tx1"/>
                </a:solidFill>
                <a:latin typeface="Arial" charset="0"/>
                <a:ea typeface="ＭＳ Ｐゴシック" charset="0"/>
              </a:defRPr>
            </a:lvl9pPr>
          </a:lstStyle>
          <a:p>
            <a:r>
              <a:rPr lang="en-US" sz="2400" u="none">
                <a:solidFill>
                  <a:schemeClr val="bg2"/>
                </a:solidFill>
              </a:rPr>
              <a:t>Incidence of First Episode Psychosis across 16 sites - </a:t>
            </a:r>
            <a:r>
              <a:rPr lang="en-GB" sz="2400" u="none">
                <a:solidFill>
                  <a:schemeClr val="bg2"/>
                </a:solidFill>
              </a:rPr>
              <a:t>ranged from 12.0 per 100,000 person years in  Palermo to 63.9 per 100,000 in London</a:t>
            </a:r>
            <a:endParaRPr lang="en-US" sz="2400" u="none">
              <a:solidFill>
                <a:schemeClr val="bg2"/>
              </a:solidFill>
            </a:endParaRPr>
          </a:p>
        </p:txBody>
      </p:sp>
      <p:sp>
        <p:nvSpPr>
          <p:cNvPr id="13" name="TextBox 12"/>
          <p:cNvSpPr txBox="1"/>
          <p:nvPr/>
        </p:nvSpPr>
        <p:spPr>
          <a:xfrm>
            <a:off x="1619250" y="1316038"/>
            <a:ext cx="2160588" cy="307975"/>
          </a:xfrm>
          <a:prstGeom prst="rect">
            <a:avLst/>
          </a:prstGeom>
          <a:solidFill>
            <a:schemeClr val="tx1"/>
          </a:solidFill>
          <a:ln>
            <a:solidFill>
              <a:schemeClr val="bg2">
                <a:lumMod val="60000"/>
                <a:lumOff val="40000"/>
              </a:schemeClr>
            </a:solidFill>
          </a:ln>
        </p:spPr>
        <p:txBody>
          <a:bodyPr>
            <a:spAutoFit/>
          </a:bodyPr>
          <a:lstStyle/>
          <a:p>
            <a:pPr>
              <a:defRPr/>
            </a:pPr>
            <a:r>
              <a:rPr lang="en-US" sz="1400" u="none" dirty="0">
                <a:solidFill>
                  <a:schemeClr val="bg2"/>
                </a:solidFill>
              </a:rPr>
              <a:t>Cambridge-=19</a:t>
            </a:r>
          </a:p>
        </p:txBody>
      </p:sp>
      <p:sp>
        <p:nvSpPr>
          <p:cNvPr id="14" name="TextBox 13"/>
          <p:cNvSpPr txBox="1"/>
          <p:nvPr/>
        </p:nvSpPr>
        <p:spPr>
          <a:xfrm>
            <a:off x="971550" y="4797425"/>
            <a:ext cx="1800225" cy="307975"/>
          </a:xfrm>
          <a:prstGeom prst="rect">
            <a:avLst/>
          </a:prstGeom>
          <a:solidFill>
            <a:schemeClr val="tx1"/>
          </a:solidFill>
          <a:ln>
            <a:solidFill>
              <a:schemeClr val="bg2">
                <a:lumMod val="60000"/>
                <a:lumOff val="40000"/>
              </a:schemeClr>
            </a:solidFill>
          </a:ln>
        </p:spPr>
        <p:txBody>
          <a:bodyPr>
            <a:spAutoFit/>
          </a:bodyPr>
          <a:lstStyle/>
          <a:p>
            <a:pPr>
              <a:defRPr/>
            </a:pPr>
            <a:r>
              <a:rPr lang="en-US" sz="1400" u="none" dirty="0">
                <a:solidFill>
                  <a:schemeClr val="bg2"/>
                </a:solidFill>
              </a:rPr>
              <a:t>Spain-21</a:t>
            </a:r>
            <a:r>
              <a:rPr lang="en-US" sz="1400" u="none" dirty="0">
                <a:solidFill>
                  <a:srgbClr val="161616"/>
                </a:solidFill>
              </a:rPr>
              <a:t>.8</a:t>
            </a:r>
          </a:p>
        </p:txBody>
      </p:sp>
      <p:sp>
        <p:nvSpPr>
          <p:cNvPr id="16" name="TextBox 15"/>
          <p:cNvSpPr txBox="1"/>
          <p:nvPr/>
        </p:nvSpPr>
        <p:spPr>
          <a:xfrm>
            <a:off x="1908175" y="3236913"/>
            <a:ext cx="2305050" cy="307975"/>
          </a:xfrm>
          <a:prstGeom prst="rect">
            <a:avLst/>
          </a:prstGeom>
          <a:solidFill>
            <a:schemeClr val="tx1"/>
          </a:solidFill>
          <a:ln>
            <a:solidFill>
              <a:schemeClr val="bg2">
                <a:lumMod val="60000"/>
                <a:lumOff val="40000"/>
              </a:schemeClr>
            </a:solidFill>
          </a:ln>
        </p:spPr>
        <p:txBody>
          <a:bodyPr>
            <a:spAutoFit/>
          </a:bodyPr>
          <a:lstStyle/>
          <a:p>
            <a:pPr>
              <a:defRPr/>
            </a:pPr>
            <a:r>
              <a:rPr lang="en-US" sz="1400" u="none" dirty="0">
                <a:solidFill>
                  <a:schemeClr val="bg2"/>
                </a:solidFill>
              </a:rPr>
              <a:t>France-  26</a:t>
            </a:r>
          </a:p>
        </p:txBody>
      </p:sp>
      <p:sp>
        <p:nvSpPr>
          <p:cNvPr id="17" name="TextBox 16"/>
          <p:cNvSpPr txBox="1"/>
          <p:nvPr/>
        </p:nvSpPr>
        <p:spPr>
          <a:xfrm>
            <a:off x="4859338" y="2084388"/>
            <a:ext cx="1801812" cy="307975"/>
          </a:xfrm>
          <a:prstGeom prst="rect">
            <a:avLst/>
          </a:prstGeom>
          <a:solidFill>
            <a:schemeClr val="tx1"/>
          </a:solidFill>
          <a:ln>
            <a:solidFill>
              <a:schemeClr val="bg2">
                <a:lumMod val="60000"/>
                <a:lumOff val="40000"/>
              </a:schemeClr>
            </a:solidFill>
          </a:ln>
        </p:spPr>
        <p:txBody>
          <a:bodyPr>
            <a:spAutoFit/>
          </a:bodyPr>
          <a:lstStyle/>
          <a:p>
            <a:pPr>
              <a:defRPr/>
            </a:pPr>
            <a:r>
              <a:rPr lang="en-US" sz="1400" u="none" dirty="0">
                <a:solidFill>
                  <a:schemeClr val="bg2"/>
                </a:solidFill>
              </a:rPr>
              <a:t>Netherlands=40</a:t>
            </a:r>
          </a:p>
        </p:txBody>
      </p:sp>
      <p:sp>
        <p:nvSpPr>
          <p:cNvPr id="18" name="TextBox 17"/>
          <p:cNvSpPr txBox="1"/>
          <p:nvPr/>
        </p:nvSpPr>
        <p:spPr>
          <a:xfrm>
            <a:off x="5148263" y="4773613"/>
            <a:ext cx="1511300" cy="522287"/>
          </a:xfrm>
          <a:prstGeom prst="rect">
            <a:avLst/>
          </a:prstGeom>
          <a:solidFill>
            <a:schemeClr val="tx1"/>
          </a:solidFill>
          <a:ln>
            <a:solidFill>
              <a:schemeClr val="bg2">
                <a:lumMod val="60000"/>
                <a:lumOff val="40000"/>
              </a:schemeClr>
            </a:solidFill>
          </a:ln>
        </p:spPr>
        <p:txBody>
          <a:bodyPr>
            <a:spAutoFit/>
          </a:bodyPr>
          <a:lstStyle/>
          <a:p>
            <a:pPr>
              <a:defRPr/>
            </a:pPr>
            <a:r>
              <a:rPr lang="en-US" sz="1400" u="none" dirty="0">
                <a:solidFill>
                  <a:schemeClr val="bg2"/>
                </a:solidFill>
              </a:rPr>
              <a:t>Bologna-Verona =20</a:t>
            </a:r>
            <a:r>
              <a:rPr lang="en-US" sz="1400" u="none" dirty="0">
                <a:solidFill>
                  <a:srgbClr val="161616"/>
                </a:solidFill>
              </a:rPr>
              <a:t>4</a:t>
            </a:r>
          </a:p>
        </p:txBody>
      </p:sp>
      <p:sp>
        <p:nvSpPr>
          <p:cNvPr id="19" name="TextBox 18"/>
          <p:cNvSpPr txBox="1"/>
          <p:nvPr/>
        </p:nvSpPr>
        <p:spPr>
          <a:xfrm>
            <a:off x="4067175" y="6577013"/>
            <a:ext cx="2017713" cy="307975"/>
          </a:xfrm>
          <a:prstGeom prst="rect">
            <a:avLst/>
          </a:prstGeom>
          <a:solidFill>
            <a:schemeClr val="tx1"/>
          </a:solidFill>
          <a:ln>
            <a:solidFill>
              <a:schemeClr val="bg2">
                <a:lumMod val="60000"/>
                <a:lumOff val="40000"/>
              </a:schemeClr>
            </a:solidFill>
          </a:ln>
        </p:spPr>
        <p:txBody>
          <a:bodyPr>
            <a:spAutoFit/>
          </a:bodyPr>
          <a:lstStyle/>
          <a:p>
            <a:pPr>
              <a:defRPr/>
            </a:pPr>
            <a:r>
              <a:rPr lang="en-US" sz="1400" u="none" dirty="0">
                <a:solidFill>
                  <a:schemeClr val="bg2"/>
                </a:solidFill>
              </a:rPr>
              <a:t>Palermo=12</a:t>
            </a:r>
            <a:r>
              <a:rPr lang="en-US" sz="1400" u="none" dirty="0">
                <a:solidFill>
                  <a:srgbClr val="161616"/>
                </a:solidFill>
              </a:rPr>
              <a:t>.8</a:t>
            </a:r>
          </a:p>
        </p:txBody>
      </p:sp>
      <p:sp>
        <p:nvSpPr>
          <p:cNvPr id="21" name="TextBox 20"/>
          <p:cNvSpPr txBox="1"/>
          <p:nvPr/>
        </p:nvSpPr>
        <p:spPr>
          <a:xfrm>
            <a:off x="1763713" y="1989138"/>
            <a:ext cx="2016125" cy="307975"/>
          </a:xfrm>
          <a:prstGeom prst="rect">
            <a:avLst/>
          </a:prstGeom>
          <a:solidFill>
            <a:schemeClr val="tx1"/>
          </a:solidFill>
          <a:ln>
            <a:solidFill>
              <a:schemeClr val="bg2">
                <a:lumMod val="60000"/>
                <a:lumOff val="40000"/>
              </a:schemeClr>
            </a:solidFill>
          </a:ln>
        </p:spPr>
        <p:txBody>
          <a:bodyPr>
            <a:spAutoFit/>
          </a:bodyPr>
          <a:lstStyle/>
          <a:p>
            <a:pPr>
              <a:defRPr/>
            </a:pPr>
            <a:r>
              <a:rPr lang="en-US" sz="1400" u="none" dirty="0">
                <a:solidFill>
                  <a:schemeClr val="bg2"/>
                </a:solidFill>
              </a:rPr>
              <a:t>London =64</a:t>
            </a:r>
            <a:r>
              <a:rPr lang="en-US" sz="1400" u="none" dirty="0">
                <a:solidFill>
                  <a:srgbClr val="161616"/>
                </a:solidFill>
              </a:rPr>
              <a:t>.9</a:t>
            </a:r>
          </a:p>
        </p:txBody>
      </p:sp>
      <p:pic>
        <p:nvPicPr>
          <p:cNvPr id="57354" name="Picture 2" descr="http://www.psylife.eu/wp-content/uploads/2014/05/eugei_300px.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388" y="4387850"/>
            <a:ext cx="1944687" cy="985838"/>
          </a:xfrm>
          <a:prstGeom prst="rect">
            <a:avLst/>
          </a:prstGeom>
          <a:noFill/>
          <a:ln w="9525">
            <a:solidFill>
              <a:srgbClr val="6699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7970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P spid="17" grpId="0" animBg="1"/>
      <p:bldP spid="18" grpId="0" animBg="1"/>
      <p:bldP spid="19"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4" descr="C:\Users\spharmm\Pictures\dailytelegrap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3" y="1741488"/>
            <a:ext cx="914400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63513"/>
            <a:ext cx="8064500" cy="2762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7588" name="TextBox 1"/>
          <p:cNvSpPr txBox="1">
            <a:spLocks noChangeArrowheads="1"/>
          </p:cNvSpPr>
          <p:nvPr/>
        </p:nvSpPr>
        <p:spPr bwMode="auto">
          <a:xfrm>
            <a:off x="0" y="6570663"/>
            <a:ext cx="34861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u="sng">
                <a:solidFill>
                  <a:schemeClr val="tx1"/>
                </a:solidFill>
                <a:latin typeface="Arial" charset="0"/>
                <a:ea typeface="ＭＳ Ｐゴシック" charset="0"/>
                <a:cs typeface="ＭＳ Ｐゴシック" charset="0"/>
              </a:defRPr>
            </a:lvl1pPr>
            <a:lvl2pPr marL="742950" indent="-285750">
              <a:defRPr sz="2000" u="sng">
                <a:solidFill>
                  <a:schemeClr val="tx1"/>
                </a:solidFill>
                <a:latin typeface="Arial" charset="0"/>
                <a:ea typeface="ＭＳ Ｐゴシック" charset="0"/>
              </a:defRPr>
            </a:lvl2pPr>
            <a:lvl3pPr marL="1143000" indent="-228600">
              <a:defRPr sz="2000" u="sng">
                <a:solidFill>
                  <a:schemeClr val="tx1"/>
                </a:solidFill>
                <a:latin typeface="Arial" charset="0"/>
                <a:ea typeface="ＭＳ Ｐゴシック" charset="0"/>
              </a:defRPr>
            </a:lvl3pPr>
            <a:lvl4pPr marL="1600200" indent="-228600">
              <a:defRPr sz="2000" u="sng">
                <a:solidFill>
                  <a:schemeClr val="tx1"/>
                </a:solidFill>
                <a:latin typeface="Arial" charset="0"/>
                <a:ea typeface="ＭＳ Ｐゴシック" charset="0"/>
              </a:defRPr>
            </a:lvl4pPr>
            <a:lvl5pPr marL="2057400" indent="-228600">
              <a:defRPr sz="2000" u="sng">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u="sng">
                <a:solidFill>
                  <a:schemeClr val="tx1"/>
                </a:solidFill>
                <a:latin typeface="Arial" charset="0"/>
                <a:ea typeface="ＭＳ Ｐゴシック" charset="0"/>
              </a:defRPr>
            </a:lvl9pPr>
          </a:lstStyle>
          <a:p>
            <a:pPr algn="l"/>
            <a:r>
              <a:rPr lang="en-GB" sz="800" u="none"/>
              <a:t>CI: confidence interval.</a:t>
            </a:r>
          </a:p>
        </p:txBody>
      </p:sp>
    </p:spTree>
    <p:extLst>
      <p:ext uri="{BB962C8B-B14F-4D97-AF65-F5344CB8AC3E}">
        <p14:creationId xmlns:p14="http://schemas.microsoft.com/office/powerpoint/2010/main" val="8335644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87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8" y="2867025"/>
            <a:ext cx="7743825"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4" name="Rectangle 4"/>
          <p:cNvSpPr>
            <a:spLocks noChangeArrowheads="1"/>
          </p:cNvSpPr>
          <p:nvPr/>
        </p:nvSpPr>
        <p:spPr bwMode="auto">
          <a:xfrm>
            <a:off x="214313" y="549275"/>
            <a:ext cx="69135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GB" sz="3200">
                <a:solidFill>
                  <a:srgbClr val="000000"/>
                </a:solidFill>
              </a:rPr>
              <a:t>AESOP, Aetiology and Ethnicity in Schizophrenia and Other Psychoses</a:t>
            </a:r>
          </a:p>
        </p:txBody>
      </p:sp>
      <p:grpSp>
        <p:nvGrpSpPr>
          <p:cNvPr id="33795" name="Group 3"/>
          <p:cNvGrpSpPr>
            <a:grpSpLocks/>
          </p:cNvGrpSpPr>
          <p:nvPr/>
        </p:nvGrpSpPr>
        <p:grpSpPr bwMode="auto">
          <a:xfrm>
            <a:off x="6604000" y="536575"/>
            <a:ext cx="2089150" cy="2311400"/>
            <a:chOff x="96" y="1440"/>
            <a:chExt cx="2256" cy="2496"/>
          </a:xfrm>
        </p:grpSpPr>
        <p:pic>
          <p:nvPicPr>
            <p:cNvPr id="3379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 y="1440"/>
              <a:ext cx="2256" cy="2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Oval 5"/>
            <p:cNvSpPr>
              <a:spLocks noChangeArrowheads="1"/>
            </p:cNvSpPr>
            <p:nvPr/>
          </p:nvSpPr>
          <p:spPr bwMode="auto">
            <a:xfrm>
              <a:off x="2016" y="3264"/>
              <a:ext cx="144" cy="144"/>
            </a:xfrm>
            <a:prstGeom prst="ellipse">
              <a:avLst/>
            </a:prstGeom>
            <a:solidFill>
              <a:schemeClr val="tx1"/>
            </a:solidFill>
            <a:ln w="9525">
              <a:solidFill>
                <a:srgbClr val="003300"/>
              </a:solidFill>
              <a:round/>
              <a:headEnd/>
              <a:tailEnd/>
            </a:ln>
          </p:spPr>
          <p:txBody>
            <a:bodyPr wrap="none" anchor="ctr"/>
            <a:lstStyle/>
            <a:p>
              <a:pPr>
                <a:lnSpc>
                  <a:spcPct val="120000"/>
                </a:lnSpc>
                <a:spcBef>
                  <a:spcPct val="20000"/>
                </a:spcBef>
              </a:pPr>
              <a:endParaRPr lang="da-DK" b="1">
                <a:solidFill>
                  <a:srgbClr val="D6F0F6"/>
                </a:solidFill>
              </a:endParaRPr>
            </a:p>
          </p:txBody>
        </p:sp>
        <p:sp>
          <p:nvSpPr>
            <p:cNvPr id="33799" name="Oval 6"/>
            <p:cNvSpPr>
              <a:spLocks noChangeArrowheads="1"/>
            </p:cNvSpPr>
            <p:nvPr/>
          </p:nvSpPr>
          <p:spPr bwMode="auto">
            <a:xfrm>
              <a:off x="1872" y="2928"/>
              <a:ext cx="96" cy="96"/>
            </a:xfrm>
            <a:prstGeom prst="ellipse">
              <a:avLst/>
            </a:prstGeom>
            <a:solidFill>
              <a:schemeClr val="tx1"/>
            </a:solidFill>
            <a:ln w="9525">
              <a:solidFill>
                <a:srgbClr val="003300"/>
              </a:solidFill>
              <a:round/>
              <a:headEnd/>
              <a:tailEnd/>
            </a:ln>
          </p:spPr>
          <p:txBody>
            <a:bodyPr wrap="none" anchor="ctr"/>
            <a:lstStyle/>
            <a:p>
              <a:pPr>
                <a:lnSpc>
                  <a:spcPct val="120000"/>
                </a:lnSpc>
                <a:spcBef>
                  <a:spcPct val="20000"/>
                </a:spcBef>
              </a:pPr>
              <a:endParaRPr lang="da-DK" b="1">
                <a:solidFill>
                  <a:srgbClr val="D6F0F6"/>
                </a:solidFill>
              </a:endParaRPr>
            </a:p>
          </p:txBody>
        </p:sp>
        <p:sp>
          <p:nvSpPr>
            <p:cNvPr id="33800" name="Oval 7"/>
            <p:cNvSpPr>
              <a:spLocks noChangeArrowheads="1"/>
            </p:cNvSpPr>
            <p:nvPr/>
          </p:nvSpPr>
          <p:spPr bwMode="auto">
            <a:xfrm>
              <a:off x="1610" y="3249"/>
              <a:ext cx="96" cy="96"/>
            </a:xfrm>
            <a:prstGeom prst="ellipse">
              <a:avLst/>
            </a:prstGeom>
            <a:solidFill>
              <a:schemeClr val="tx1"/>
            </a:solidFill>
            <a:ln w="9525">
              <a:solidFill>
                <a:srgbClr val="000000"/>
              </a:solidFill>
              <a:round/>
              <a:headEnd/>
              <a:tailEnd/>
            </a:ln>
          </p:spPr>
          <p:txBody>
            <a:bodyPr wrap="none" anchor="ctr"/>
            <a:lstStyle/>
            <a:p>
              <a:pPr>
                <a:lnSpc>
                  <a:spcPct val="120000"/>
                </a:lnSpc>
                <a:spcBef>
                  <a:spcPct val="20000"/>
                </a:spcBef>
              </a:pPr>
              <a:endParaRPr lang="da-DK" b="1">
                <a:solidFill>
                  <a:srgbClr val="D6F0F6"/>
                </a:solidFill>
              </a:endParaRPr>
            </a:p>
          </p:txBody>
        </p:sp>
      </p:grpSp>
      <p:sp>
        <p:nvSpPr>
          <p:cNvPr id="33796" name="Rectangle 9"/>
          <p:cNvSpPr>
            <a:spLocks noChangeArrowheads="1"/>
          </p:cNvSpPr>
          <p:nvPr/>
        </p:nvSpPr>
        <p:spPr bwMode="auto">
          <a:xfrm>
            <a:off x="168275" y="6218238"/>
            <a:ext cx="69135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GB" sz="1200">
                <a:solidFill>
                  <a:srgbClr val="000000"/>
                </a:solidFill>
              </a:rPr>
              <a:t>Morgan et al. Psychol Med 2014;44:407–419</a:t>
            </a:r>
          </a:p>
        </p:txBody>
      </p:sp>
    </p:spTree>
    <p:extLst>
      <p:ext uri="{BB962C8B-B14F-4D97-AF65-F5344CB8AC3E}">
        <p14:creationId xmlns:p14="http://schemas.microsoft.com/office/powerpoint/2010/main" val="361774040"/>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2000" y="2790825"/>
            <a:ext cx="7620000" cy="1646238"/>
          </a:xfrm>
        </p:spPr>
        <p:txBody>
          <a:bodyPr>
            <a:normAutofit lnSpcReduction="10000"/>
          </a:bodyPr>
          <a:lstStyle/>
          <a:p>
            <a:pPr>
              <a:lnSpc>
                <a:spcPct val="100000"/>
              </a:lnSpc>
              <a:spcBef>
                <a:spcPct val="0"/>
              </a:spcBef>
            </a:pPr>
            <a:r>
              <a:rPr lang="en-GB" sz="2700">
                <a:latin typeface="BureauGrotesqueFiveOne" charset="0"/>
              </a:rPr>
              <a:t>65% had no psychotic symptoms at 10 years</a:t>
            </a:r>
          </a:p>
          <a:p>
            <a:pPr>
              <a:lnSpc>
                <a:spcPct val="100000"/>
              </a:lnSpc>
              <a:spcBef>
                <a:spcPct val="0"/>
              </a:spcBef>
            </a:pPr>
            <a:endParaRPr lang="en-GB" sz="2700">
              <a:latin typeface="BureauGrotesqueFiveOne" charset="0"/>
            </a:endParaRPr>
          </a:p>
          <a:p>
            <a:pPr>
              <a:lnSpc>
                <a:spcPct val="100000"/>
              </a:lnSpc>
              <a:spcBef>
                <a:spcPct val="0"/>
              </a:spcBef>
            </a:pPr>
            <a:r>
              <a:rPr lang="en-GB" sz="2700">
                <a:latin typeface="BureauGrotesqueFiveOne" charset="0"/>
              </a:rPr>
              <a:t>46% had had none for &gt;2 years (40% of those with a diagnosis of Schizophrenia)</a:t>
            </a:r>
            <a:endParaRPr lang="en-US" sz="2700">
              <a:latin typeface="BureauGrotesqueFiveOne" charset="0"/>
            </a:endParaRPr>
          </a:p>
          <a:p>
            <a:pPr>
              <a:lnSpc>
                <a:spcPct val="100000"/>
              </a:lnSpc>
            </a:pPr>
            <a:endParaRPr lang="en-GB" sz="2700">
              <a:latin typeface="BureauGrotesqueFiveOne" charset="0"/>
            </a:endParaRPr>
          </a:p>
        </p:txBody>
      </p:sp>
      <p:sp>
        <p:nvSpPr>
          <p:cNvPr id="4" name="TextBox 3"/>
          <p:cNvSpPr txBox="1">
            <a:spLocks noChangeArrowheads="1"/>
          </p:cNvSpPr>
          <p:nvPr/>
        </p:nvSpPr>
        <p:spPr bwMode="auto">
          <a:xfrm>
            <a:off x="576263" y="4868863"/>
            <a:ext cx="8061325"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ea typeface="ＭＳ Ｐゴシック" charset="0"/>
                <a:cs typeface="ＭＳ Ｐゴシック" charset="0"/>
              </a:defRPr>
            </a:lvl1pPr>
            <a:lvl2pPr marL="742950" indent="-285750">
              <a:defRPr sz="2000">
                <a:solidFill>
                  <a:schemeClr val="tx1"/>
                </a:solidFill>
                <a:latin typeface="Arial" charset="0"/>
                <a:ea typeface="ＭＳ Ｐゴシック" charset="0"/>
              </a:defRPr>
            </a:lvl2pPr>
            <a:lvl3pPr marL="1143000" indent="-228600">
              <a:defRPr sz="2000">
                <a:solidFill>
                  <a:schemeClr val="tx1"/>
                </a:solidFill>
                <a:latin typeface="Arial" charset="0"/>
                <a:ea typeface="ＭＳ Ｐゴシック" charset="0"/>
              </a:defRPr>
            </a:lvl3pPr>
            <a:lvl4pPr marL="1600200" indent="-228600">
              <a:defRPr sz="2000">
                <a:solidFill>
                  <a:schemeClr val="tx1"/>
                </a:solidFill>
                <a:latin typeface="Arial" charset="0"/>
                <a:ea typeface="ＭＳ Ｐゴシック" charset="0"/>
              </a:defRPr>
            </a:lvl4pPr>
            <a:lvl5pPr marL="2057400" indent="-228600">
              <a:defRPr sz="2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a:solidFill>
                  <a:schemeClr val="tx1"/>
                </a:solidFill>
                <a:latin typeface="Arial" charset="0"/>
                <a:ea typeface="ＭＳ Ｐゴシック" charset="0"/>
              </a:defRPr>
            </a:lvl9pPr>
          </a:lstStyle>
          <a:p>
            <a:pPr>
              <a:lnSpc>
                <a:spcPct val="120000"/>
              </a:lnSpc>
              <a:spcBef>
                <a:spcPct val="20000"/>
              </a:spcBef>
            </a:pPr>
            <a:r>
              <a:rPr lang="en-US" b="1">
                <a:solidFill>
                  <a:srgbClr val="FF0000"/>
                </a:solidFill>
                <a:latin typeface="BureauGrotesqueFiveOne" charset="0"/>
              </a:rPr>
              <a:t>21% overall and 19% of people with schizophrenia</a:t>
            </a:r>
          </a:p>
          <a:p>
            <a:pPr>
              <a:lnSpc>
                <a:spcPct val="120000"/>
              </a:lnSpc>
              <a:spcBef>
                <a:spcPct val="20000"/>
              </a:spcBef>
            </a:pPr>
            <a:r>
              <a:rPr lang="en-US" b="1">
                <a:solidFill>
                  <a:srgbClr val="FF0000"/>
                </a:solidFill>
                <a:latin typeface="BureauGrotesqueFiveOne" charset="0"/>
              </a:rPr>
              <a:t> had no psychotic symptoms and were not taking antipsychotics</a:t>
            </a:r>
          </a:p>
        </p:txBody>
      </p:sp>
      <p:grpSp>
        <p:nvGrpSpPr>
          <p:cNvPr id="35843" name="Group 3"/>
          <p:cNvGrpSpPr>
            <a:grpSpLocks/>
          </p:cNvGrpSpPr>
          <p:nvPr/>
        </p:nvGrpSpPr>
        <p:grpSpPr bwMode="auto">
          <a:xfrm>
            <a:off x="7596188" y="142875"/>
            <a:ext cx="1411287" cy="1627188"/>
            <a:chOff x="96" y="1440"/>
            <a:chExt cx="2256" cy="2496"/>
          </a:xfrm>
        </p:grpSpPr>
        <p:pic>
          <p:nvPicPr>
            <p:cNvPr id="3584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 y="1440"/>
              <a:ext cx="2256" cy="2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Oval 5"/>
            <p:cNvSpPr>
              <a:spLocks noChangeArrowheads="1"/>
            </p:cNvSpPr>
            <p:nvPr/>
          </p:nvSpPr>
          <p:spPr bwMode="auto">
            <a:xfrm>
              <a:off x="2016" y="3264"/>
              <a:ext cx="144" cy="144"/>
            </a:xfrm>
            <a:prstGeom prst="ellipse">
              <a:avLst/>
            </a:prstGeom>
            <a:solidFill>
              <a:schemeClr val="tx1"/>
            </a:solidFill>
            <a:ln w="9525">
              <a:solidFill>
                <a:srgbClr val="003300"/>
              </a:solidFill>
              <a:round/>
              <a:headEnd/>
              <a:tailEnd/>
            </a:ln>
          </p:spPr>
          <p:txBody>
            <a:bodyPr wrap="none" anchor="ctr"/>
            <a:lstStyle/>
            <a:p>
              <a:pPr>
                <a:lnSpc>
                  <a:spcPct val="120000"/>
                </a:lnSpc>
                <a:spcBef>
                  <a:spcPct val="20000"/>
                </a:spcBef>
              </a:pPr>
              <a:endParaRPr lang="da-DK" b="1">
                <a:solidFill>
                  <a:srgbClr val="D6F0F6"/>
                </a:solidFill>
              </a:endParaRPr>
            </a:p>
          </p:txBody>
        </p:sp>
        <p:sp>
          <p:nvSpPr>
            <p:cNvPr id="35848" name="Oval 6"/>
            <p:cNvSpPr>
              <a:spLocks noChangeArrowheads="1"/>
            </p:cNvSpPr>
            <p:nvPr/>
          </p:nvSpPr>
          <p:spPr bwMode="auto">
            <a:xfrm>
              <a:off x="1872" y="2928"/>
              <a:ext cx="96" cy="96"/>
            </a:xfrm>
            <a:prstGeom prst="ellipse">
              <a:avLst/>
            </a:prstGeom>
            <a:solidFill>
              <a:schemeClr val="tx1"/>
            </a:solidFill>
            <a:ln w="9525">
              <a:solidFill>
                <a:srgbClr val="003300"/>
              </a:solidFill>
              <a:round/>
              <a:headEnd/>
              <a:tailEnd/>
            </a:ln>
          </p:spPr>
          <p:txBody>
            <a:bodyPr wrap="none" anchor="ctr"/>
            <a:lstStyle/>
            <a:p>
              <a:pPr>
                <a:lnSpc>
                  <a:spcPct val="120000"/>
                </a:lnSpc>
                <a:spcBef>
                  <a:spcPct val="20000"/>
                </a:spcBef>
              </a:pPr>
              <a:endParaRPr lang="da-DK" b="1">
                <a:solidFill>
                  <a:srgbClr val="D6F0F6"/>
                </a:solidFill>
              </a:endParaRPr>
            </a:p>
          </p:txBody>
        </p:sp>
        <p:sp>
          <p:nvSpPr>
            <p:cNvPr id="35849" name="Oval 7"/>
            <p:cNvSpPr>
              <a:spLocks noChangeArrowheads="1"/>
            </p:cNvSpPr>
            <p:nvPr/>
          </p:nvSpPr>
          <p:spPr bwMode="auto">
            <a:xfrm>
              <a:off x="1610" y="3249"/>
              <a:ext cx="96" cy="96"/>
            </a:xfrm>
            <a:prstGeom prst="ellipse">
              <a:avLst/>
            </a:prstGeom>
            <a:solidFill>
              <a:schemeClr val="tx1"/>
            </a:solidFill>
            <a:ln w="9525">
              <a:solidFill>
                <a:srgbClr val="000000"/>
              </a:solidFill>
              <a:round/>
              <a:headEnd/>
              <a:tailEnd/>
            </a:ln>
          </p:spPr>
          <p:txBody>
            <a:bodyPr wrap="none" anchor="ctr"/>
            <a:lstStyle/>
            <a:p>
              <a:pPr>
                <a:lnSpc>
                  <a:spcPct val="120000"/>
                </a:lnSpc>
                <a:spcBef>
                  <a:spcPct val="20000"/>
                </a:spcBef>
              </a:pPr>
              <a:endParaRPr lang="da-DK" b="1">
                <a:solidFill>
                  <a:srgbClr val="D6F0F6"/>
                </a:solidFill>
              </a:endParaRPr>
            </a:p>
          </p:txBody>
        </p:sp>
      </p:grpSp>
      <p:sp>
        <p:nvSpPr>
          <p:cNvPr id="35844" name="Title 1"/>
          <p:cNvSpPr>
            <a:spLocks noGrp="1"/>
          </p:cNvSpPr>
          <p:nvPr>
            <p:ph type="title"/>
          </p:nvPr>
        </p:nvSpPr>
        <p:spPr/>
        <p:txBody>
          <a:bodyPr/>
          <a:lstStyle/>
          <a:p>
            <a:r>
              <a:rPr lang="en-GB" sz="3200">
                <a:latin typeface="Kings Caslon Display" charset="0"/>
              </a:rPr>
              <a:t>How were 387 patients functioning at </a:t>
            </a:r>
            <a:br>
              <a:rPr lang="en-GB" sz="3200">
                <a:latin typeface="Kings Caslon Display" charset="0"/>
              </a:rPr>
            </a:br>
            <a:r>
              <a:rPr lang="en-GB" sz="3200">
                <a:latin typeface="Kings Caslon Display" charset="0"/>
              </a:rPr>
              <a:t>ten years?</a:t>
            </a:r>
          </a:p>
        </p:txBody>
      </p:sp>
      <p:sp>
        <p:nvSpPr>
          <p:cNvPr id="35845" name="Rectangle 9"/>
          <p:cNvSpPr>
            <a:spLocks noChangeArrowheads="1"/>
          </p:cNvSpPr>
          <p:nvPr/>
        </p:nvSpPr>
        <p:spPr bwMode="auto">
          <a:xfrm>
            <a:off x="168275" y="6218238"/>
            <a:ext cx="69135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GB" sz="1200">
                <a:solidFill>
                  <a:srgbClr val="000000"/>
                </a:solidFill>
              </a:rPr>
              <a:t>Morgan et al. Psychol Med 2014;44:407–419</a:t>
            </a:r>
          </a:p>
        </p:txBody>
      </p:sp>
    </p:spTree>
    <p:extLst>
      <p:ext uri="{BB962C8B-B14F-4D97-AF65-F5344CB8AC3E}">
        <p14:creationId xmlns:p14="http://schemas.microsoft.com/office/powerpoint/2010/main" val="3561164915"/>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fade">
                                      <p:cBhvr>
                                        <p:cTn id="10" dur="500"/>
                                        <p:tgtEl>
                                          <p:spTgt spid="5">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5"/>
          <p:cNvPicPr>
            <a:picLocks noChangeAspect="1"/>
          </p:cNvPicPr>
          <p:nvPr/>
        </p:nvPicPr>
        <p:blipFill>
          <a:blip r:embed="rId3">
            <a:extLst>
              <a:ext uri="{28A0092B-C50C-407E-A947-70E740481C1C}">
                <a14:useLocalDpi xmlns:a14="http://schemas.microsoft.com/office/drawing/2010/main" val="0"/>
              </a:ext>
            </a:extLst>
          </a:blip>
          <a:srcRect r="9151"/>
          <a:stretch>
            <a:fillRect/>
          </a:stretch>
        </p:blipFill>
        <p:spPr bwMode="auto">
          <a:xfrm>
            <a:off x="250825" y="908050"/>
            <a:ext cx="864870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539750" y="4652963"/>
            <a:ext cx="72136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charset="0"/>
                <a:ea typeface="ＭＳ Ｐゴシック" charset="0"/>
                <a:cs typeface="ＭＳ Ｐゴシック" charset="0"/>
              </a:defRPr>
            </a:lvl1pPr>
            <a:lvl2pPr marL="742950" indent="-285750">
              <a:defRPr sz="2000">
                <a:solidFill>
                  <a:schemeClr val="tx1"/>
                </a:solidFill>
                <a:latin typeface="Arial" charset="0"/>
                <a:ea typeface="ＭＳ Ｐゴシック" charset="0"/>
              </a:defRPr>
            </a:lvl2pPr>
            <a:lvl3pPr marL="1143000" indent="-228600">
              <a:defRPr sz="2000">
                <a:solidFill>
                  <a:schemeClr val="tx1"/>
                </a:solidFill>
                <a:latin typeface="Arial" charset="0"/>
                <a:ea typeface="ＭＳ Ｐゴシック" charset="0"/>
              </a:defRPr>
            </a:lvl3pPr>
            <a:lvl4pPr marL="1600200" indent="-228600">
              <a:defRPr sz="2000">
                <a:solidFill>
                  <a:schemeClr val="tx1"/>
                </a:solidFill>
                <a:latin typeface="Arial" charset="0"/>
                <a:ea typeface="ＭＳ Ｐゴシック" charset="0"/>
              </a:defRPr>
            </a:lvl4pPr>
            <a:lvl5pPr marL="2057400" indent="-228600">
              <a:defRPr sz="2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a:solidFill>
                  <a:schemeClr val="tx1"/>
                </a:solidFill>
                <a:latin typeface="Arial" charset="0"/>
                <a:ea typeface="ＭＳ Ｐゴシック" charset="0"/>
              </a:defRPr>
            </a:lvl9pPr>
          </a:lstStyle>
          <a:p>
            <a:pPr algn="l">
              <a:buFontTx/>
              <a:buAutoNum type="arabicPeriod"/>
            </a:pPr>
            <a:r>
              <a:rPr lang="en-GB">
                <a:solidFill>
                  <a:srgbClr val="FF0000"/>
                </a:solidFill>
              </a:rPr>
              <a:t>Clinical outcome is better than we think</a:t>
            </a:r>
          </a:p>
          <a:p>
            <a:pPr algn="l">
              <a:buFontTx/>
              <a:buAutoNum type="arabicPeriod"/>
            </a:pPr>
            <a:endParaRPr lang="en-GB">
              <a:solidFill>
                <a:srgbClr val="FF0000"/>
              </a:solidFill>
            </a:endParaRPr>
          </a:p>
          <a:p>
            <a:pPr algn="l">
              <a:buFontTx/>
              <a:buAutoNum type="arabicPeriod"/>
            </a:pPr>
            <a:r>
              <a:rPr lang="en-GB">
                <a:solidFill>
                  <a:srgbClr val="FF0000"/>
                </a:solidFill>
              </a:rPr>
              <a:t>There is no evidence of intrinsic progressive brain changes</a:t>
            </a:r>
          </a:p>
          <a:p>
            <a:pPr algn="l">
              <a:buFontTx/>
              <a:buAutoNum type="arabicPeriod"/>
            </a:pPr>
            <a:endParaRPr lang="en-GB">
              <a:solidFill>
                <a:srgbClr val="FF0000"/>
              </a:solidFill>
            </a:endParaRPr>
          </a:p>
          <a:p>
            <a:pPr algn="l">
              <a:buFontTx/>
              <a:buAutoNum type="arabicPeriod"/>
            </a:pPr>
            <a:r>
              <a:rPr lang="en-GB">
                <a:solidFill>
                  <a:srgbClr val="FF0000"/>
                </a:solidFill>
              </a:rPr>
              <a:t>There is no evidence of progressive cognitive changes</a:t>
            </a:r>
          </a:p>
        </p:txBody>
      </p:sp>
    </p:spTree>
    <p:extLst>
      <p:ext uri="{BB962C8B-B14F-4D97-AF65-F5344CB8AC3E}">
        <p14:creationId xmlns:p14="http://schemas.microsoft.com/office/powerpoint/2010/main" val="4203733361"/>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Line 35"/>
          <p:cNvSpPr>
            <a:spLocks noChangeShapeType="1"/>
          </p:cNvSpPr>
          <p:nvPr/>
        </p:nvSpPr>
        <p:spPr bwMode="auto">
          <a:xfrm flipH="1">
            <a:off x="5034451" y="2853697"/>
            <a:ext cx="0" cy="521951"/>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GB" sz="1575" b="1">
              <a:solidFill>
                <a:srgbClr val="000000"/>
              </a:solidFill>
              <a:latin typeface="Tahoma" pitchFamily="34" charset="0"/>
              <a:ea typeface="Tahoma" pitchFamily="34" charset="0"/>
              <a:cs typeface="Tahoma" pitchFamily="34" charset="0"/>
            </a:endParaRPr>
          </a:p>
        </p:txBody>
      </p:sp>
      <p:sp>
        <p:nvSpPr>
          <p:cNvPr id="25" name="Line 35"/>
          <p:cNvSpPr>
            <a:spLocks noChangeShapeType="1"/>
          </p:cNvSpPr>
          <p:nvPr/>
        </p:nvSpPr>
        <p:spPr bwMode="auto">
          <a:xfrm flipH="1">
            <a:off x="4092815" y="2825441"/>
            <a:ext cx="0" cy="409009"/>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GB" sz="1575" b="1">
              <a:solidFill>
                <a:srgbClr val="000000"/>
              </a:solidFill>
              <a:latin typeface="Tahoma" pitchFamily="34" charset="0"/>
              <a:ea typeface="Tahoma" pitchFamily="34" charset="0"/>
              <a:cs typeface="Tahoma" pitchFamily="34" charset="0"/>
            </a:endParaRPr>
          </a:p>
        </p:txBody>
      </p:sp>
      <p:sp>
        <p:nvSpPr>
          <p:cNvPr id="27" name="Line 35"/>
          <p:cNvSpPr>
            <a:spLocks noChangeShapeType="1"/>
          </p:cNvSpPr>
          <p:nvPr/>
        </p:nvSpPr>
        <p:spPr bwMode="auto">
          <a:xfrm flipH="1" flipV="1">
            <a:off x="5041118" y="3550514"/>
            <a:ext cx="0" cy="519561"/>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GB" sz="1575" b="1">
              <a:solidFill>
                <a:srgbClr val="000000"/>
              </a:solidFill>
              <a:latin typeface="Tahoma" pitchFamily="34" charset="0"/>
              <a:ea typeface="Tahoma" pitchFamily="34" charset="0"/>
              <a:cs typeface="Tahoma" pitchFamily="34" charset="0"/>
            </a:endParaRPr>
          </a:p>
        </p:txBody>
      </p:sp>
      <p:sp>
        <p:nvSpPr>
          <p:cNvPr id="24" name="Line 37"/>
          <p:cNvSpPr>
            <a:spLocks noChangeShapeType="1"/>
          </p:cNvSpPr>
          <p:nvPr/>
        </p:nvSpPr>
        <p:spPr bwMode="auto">
          <a:xfrm flipV="1">
            <a:off x="2939546" y="3685789"/>
            <a:ext cx="0" cy="38944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GB" sz="1575" b="1">
              <a:solidFill>
                <a:srgbClr val="000000"/>
              </a:solidFill>
              <a:latin typeface="Tahoma" pitchFamily="34" charset="0"/>
              <a:ea typeface="Tahoma" pitchFamily="34" charset="0"/>
              <a:cs typeface="Tahoma" pitchFamily="34" charset="0"/>
            </a:endParaRPr>
          </a:p>
        </p:txBody>
      </p:sp>
      <p:sp>
        <p:nvSpPr>
          <p:cNvPr id="26" name="Line 35"/>
          <p:cNvSpPr>
            <a:spLocks noChangeShapeType="1"/>
          </p:cNvSpPr>
          <p:nvPr/>
        </p:nvSpPr>
        <p:spPr bwMode="auto">
          <a:xfrm flipH="1">
            <a:off x="2919899" y="2907409"/>
            <a:ext cx="0" cy="32704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GB" sz="1575" b="1">
              <a:solidFill>
                <a:srgbClr val="000000"/>
              </a:solidFill>
              <a:latin typeface="Tahoma" pitchFamily="34" charset="0"/>
              <a:ea typeface="Tahoma" pitchFamily="34" charset="0"/>
              <a:cs typeface="Tahoma" pitchFamily="34" charset="0"/>
            </a:endParaRPr>
          </a:p>
        </p:txBody>
      </p:sp>
      <p:sp>
        <p:nvSpPr>
          <p:cNvPr id="23" name="Line 6"/>
          <p:cNvSpPr>
            <a:spLocks noChangeShapeType="1"/>
          </p:cNvSpPr>
          <p:nvPr/>
        </p:nvSpPr>
        <p:spPr bwMode="auto">
          <a:xfrm flipV="1">
            <a:off x="2417571" y="3451953"/>
            <a:ext cx="2732233" cy="103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1575" b="1">
              <a:solidFill>
                <a:srgbClr val="000000"/>
              </a:solidFill>
              <a:latin typeface="Tahoma" pitchFamily="34" charset="0"/>
              <a:ea typeface="Tahoma" pitchFamily="34" charset="0"/>
              <a:cs typeface="Tahoma" pitchFamily="34" charset="0"/>
            </a:endParaRPr>
          </a:p>
        </p:txBody>
      </p:sp>
      <p:sp>
        <p:nvSpPr>
          <p:cNvPr id="4" name="Oval 52"/>
          <p:cNvSpPr>
            <a:spLocks noChangeArrowheads="1"/>
          </p:cNvSpPr>
          <p:nvPr/>
        </p:nvSpPr>
        <p:spPr bwMode="auto">
          <a:xfrm>
            <a:off x="2442217" y="2283621"/>
            <a:ext cx="998180" cy="624141"/>
          </a:xfrm>
          <a:prstGeom prst="ellipse">
            <a:avLst/>
          </a:prstGeom>
          <a:solidFill>
            <a:schemeClr val="accent2">
              <a:lumMod val="75000"/>
            </a:schemeClr>
          </a:solidFill>
          <a:ln w="12700">
            <a:noFill/>
            <a:round/>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lIns="51348" tIns="25674" rIns="51348" bIns="25674" anchor="ctr"/>
          <a:lstStyle/>
          <a:p>
            <a:pPr algn="ctr" defTabSz="513458" eaLnBrk="0" fontAlgn="base" hangingPunct="0">
              <a:spcBef>
                <a:spcPct val="0"/>
              </a:spcBef>
              <a:spcAft>
                <a:spcPct val="0"/>
              </a:spcAft>
            </a:pPr>
            <a:r>
              <a:rPr lang="en-GB" sz="900" b="1" dirty="0">
                <a:solidFill>
                  <a:srgbClr val="FFFFFF"/>
                </a:solidFill>
                <a:latin typeface="Tahoma" pitchFamily="34" charset="0"/>
                <a:ea typeface="Tahoma" pitchFamily="34" charset="0"/>
                <a:cs typeface="Tahoma" pitchFamily="34" charset="0"/>
              </a:rPr>
              <a:t>Early </a:t>
            </a:r>
          </a:p>
          <a:p>
            <a:pPr algn="ctr" defTabSz="513458" eaLnBrk="0" fontAlgn="base" hangingPunct="0">
              <a:spcBef>
                <a:spcPct val="0"/>
              </a:spcBef>
              <a:spcAft>
                <a:spcPct val="0"/>
              </a:spcAft>
            </a:pPr>
            <a:r>
              <a:rPr lang="en-GB" sz="900" b="1" dirty="0">
                <a:solidFill>
                  <a:srgbClr val="FFFFFF"/>
                </a:solidFill>
                <a:latin typeface="Tahoma" pitchFamily="34" charset="0"/>
                <a:ea typeface="Tahoma" pitchFamily="34" charset="0"/>
                <a:cs typeface="Tahoma" pitchFamily="34" charset="0"/>
              </a:rPr>
              <a:t>environmental</a:t>
            </a:r>
            <a:r>
              <a:rPr lang="en-GB" sz="1013" b="1" dirty="0">
                <a:solidFill>
                  <a:srgbClr val="FFFFFF"/>
                </a:solidFill>
                <a:latin typeface="Tahoma" pitchFamily="34" charset="0"/>
                <a:ea typeface="Tahoma" pitchFamily="34" charset="0"/>
                <a:cs typeface="Tahoma" pitchFamily="34" charset="0"/>
              </a:rPr>
              <a:t> </a:t>
            </a:r>
          </a:p>
          <a:p>
            <a:pPr algn="ctr" defTabSz="513458" eaLnBrk="0" fontAlgn="base" hangingPunct="0">
              <a:spcBef>
                <a:spcPct val="0"/>
              </a:spcBef>
              <a:spcAft>
                <a:spcPct val="0"/>
              </a:spcAft>
            </a:pPr>
            <a:r>
              <a:rPr lang="en-GB" sz="900" b="1" dirty="0">
                <a:solidFill>
                  <a:srgbClr val="FFFFFF"/>
                </a:solidFill>
                <a:latin typeface="Tahoma" pitchFamily="34" charset="0"/>
                <a:ea typeface="Tahoma" pitchFamily="34" charset="0"/>
                <a:cs typeface="Tahoma" pitchFamily="34" charset="0"/>
              </a:rPr>
              <a:t>factors</a:t>
            </a:r>
          </a:p>
        </p:txBody>
      </p:sp>
      <p:sp>
        <p:nvSpPr>
          <p:cNvPr id="5" name="Oval 28"/>
          <p:cNvSpPr>
            <a:spLocks noChangeArrowheads="1"/>
          </p:cNvSpPr>
          <p:nvPr/>
        </p:nvSpPr>
        <p:spPr bwMode="auto">
          <a:xfrm>
            <a:off x="3610280" y="2331765"/>
            <a:ext cx="948888" cy="493514"/>
          </a:xfrm>
          <a:prstGeom prst="ellipse">
            <a:avLst/>
          </a:prstGeom>
          <a:solidFill>
            <a:schemeClr val="accent2">
              <a:lumMod val="75000"/>
            </a:schemeClr>
          </a:solidFill>
          <a:ln w="12700">
            <a:noFill/>
            <a:round/>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lIns="51348" tIns="25674" rIns="51348" bIns="25674" anchor="ctr"/>
          <a:lstStyle/>
          <a:p>
            <a:pPr algn="ctr" defTabSz="513458" eaLnBrk="0" fontAlgn="base" hangingPunct="0">
              <a:spcBef>
                <a:spcPct val="0"/>
              </a:spcBef>
              <a:spcAft>
                <a:spcPct val="0"/>
              </a:spcAft>
            </a:pPr>
            <a:r>
              <a:rPr lang="en-GB" sz="900" b="1" dirty="0">
                <a:solidFill>
                  <a:srgbClr val="FFFFFF"/>
                </a:solidFill>
                <a:latin typeface="Tahoma" pitchFamily="34" charset="0"/>
                <a:ea typeface="Tahoma" pitchFamily="34" charset="0"/>
                <a:cs typeface="Tahoma" pitchFamily="34" charset="0"/>
              </a:rPr>
              <a:t>Stress</a:t>
            </a:r>
          </a:p>
          <a:p>
            <a:pPr algn="ctr" defTabSz="513458" eaLnBrk="0" fontAlgn="base" hangingPunct="0">
              <a:spcBef>
                <a:spcPct val="0"/>
              </a:spcBef>
              <a:spcAft>
                <a:spcPct val="0"/>
              </a:spcAft>
            </a:pPr>
            <a:r>
              <a:rPr lang="en-GB" sz="900" b="1" dirty="0">
                <a:solidFill>
                  <a:srgbClr val="FFFFFF"/>
                </a:solidFill>
                <a:latin typeface="Tahoma" pitchFamily="34" charset="0"/>
                <a:ea typeface="Tahoma" pitchFamily="34" charset="0"/>
                <a:cs typeface="Tahoma" pitchFamily="34" charset="0"/>
              </a:rPr>
              <a:t>isolation</a:t>
            </a:r>
          </a:p>
        </p:txBody>
      </p:sp>
      <p:sp>
        <p:nvSpPr>
          <p:cNvPr id="6" name="Oval 24"/>
          <p:cNvSpPr>
            <a:spLocks noChangeArrowheads="1"/>
          </p:cNvSpPr>
          <p:nvPr/>
        </p:nvSpPr>
        <p:spPr bwMode="auto">
          <a:xfrm>
            <a:off x="4656874" y="2306835"/>
            <a:ext cx="753477" cy="550505"/>
          </a:xfrm>
          <a:prstGeom prst="ellipse">
            <a:avLst/>
          </a:prstGeom>
          <a:solidFill>
            <a:schemeClr val="accent2">
              <a:lumMod val="75000"/>
            </a:schemeClr>
          </a:solidFill>
          <a:ln w="12700">
            <a:noFill/>
            <a:round/>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lIns="51348" tIns="25674" rIns="51348" bIns="25674" anchor="ctr"/>
          <a:lstStyle/>
          <a:p>
            <a:pPr algn="ctr" defTabSz="513458" eaLnBrk="0" fontAlgn="base" hangingPunct="0">
              <a:spcBef>
                <a:spcPct val="0"/>
              </a:spcBef>
              <a:spcAft>
                <a:spcPct val="0"/>
              </a:spcAft>
            </a:pPr>
            <a:r>
              <a:rPr lang="en-GB" sz="900" b="1" dirty="0">
                <a:solidFill>
                  <a:srgbClr val="FFFFFF"/>
                </a:solidFill>
                <a:latin typeface="Tahoma" pitchFamily="34" charset="0"/>
                <a:ea typeface="Tahoma" pitchFamily="34" charset="0"/>
                <a:cs typeface="Tahoma" pitchFamily="34" charset="0"/>
              </a:rPr>
              <a:t>Drug abuse</a:t>
            </a:r>
          </a:p>
        </p:txBody>
      </p:sp>
      <p:sp>
        <p:nvSpPr>
          <p:cNvPr id="8" name="AutoShape 14"/>
          <p:cNvSpPr>
            <a:spLocks noChangeArrowheads="1"/>
          </p:cNvSpPr>
          <p:nvPr/>
        </p:nvSpPr>
        <p:spPr bwMode="auto">
          <a:xfrm>
            <a:off x="2384122" y="3243904"/>
            <a:ext cx="1183909" cy="433289"/>
          </a:xfrm>
          <a:prstGeom prst="roundRect">
            <a:avLst>
              <a:gd name="adj" fmla="val 16667"/>
            </a:avLst>
          </a:prstGeom>
          <a:solidFill>
            <a:srgbClr val="74B230"/>
          </a:solidFill>
          <a:ln w="12700">
            <a:noFill/>
            <a:round/>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anchor="ctr"/>
          <a:lstStyle/>
          <a:p>
            <a:pPr algn="ctr" eaLnBrk="0" fontAlgn="base" hangingPunct="0">
              <a:spcBef>
                <a:spcPct val="0"/>
              </a:spcBef>
              <a:spcAft>
                <a:spcPct val="0"/>
              </a:spcAft>
            </a:pPr>
            <a:r>
              <a:rPr lang="en-GB" sz="900" b="1" dirty="0">
                <a:solidFill>
                  <a:srgbClr val="FFFFFF"/>
                </a:solidFill>
                <a:latin typeface="Tahoma" pitchFamily="34" charset="0"/>
                <a:ea typeface="Tahoma" pitchFamily="34" charset="0"/>
                <a:cs typeface="Tahoma" pitchFamily="34" charset="0"/>
              </a:rPr>
              <a:t>Subtle motor,</a:t>
            </a:r>
          </a:p>
          <a:p>
            <a:pPr algn="ctr" eaLnBrk="0" fontAlgn="base" hangingPunct="0">
              <a:spcBef>
                <a:spcPct val="0"/>
              </a:spcBef>
              <a:spcAft>
                <a:spcPct val="0"/>
              </a:spcAft>
            </a:pPr>
            <a:r>
              <a:rPr lang="en-GB" sz="900" b="1" dirty="0">
                <a:solidFill>
                  <a:srgbClr val="FFFFFF"/>
                </a:solidFill>
                <a:latin typeface="Tahoma" pitchFamily="34" charset="0"/>
                <a:ea typeface="Tahoma" pitchFamily="34" charset="0"/>
                <a:cs typeface="Tahoma" pitchFamily="34" charset="0"/>
              </a:rPr>
              <a:t> cognitive and </a:t>
            </a:r>
          </a:p>
          <a:p>
            <a:pPr algn="ctr" eaLnBrk="0" fontAlgn="base" hangingPunct="0">
              <a:spcBef>
                <a:spcPct val="0"/>
              </a:spcBef>
              <a:spcAft>
                <a:spcPct val="0"/>
              </a:spcAft>
            </a:pPr>
            <a:r>
              <a:rPr lang="en-GB" sz="900" b="1" dirty="0">
                <a:solidFill>
                  <a:srgbClr val="FFFFFF"/>
                </a:solidFill>
                <a:latin typeface="Tahoma" pitchFamily="34" charset="0"/>
                <a:ea typeface="Tahoma" pitchFamily="34" charset="0"/>
                <a:cs typeface="Tahoma" pitchFamily="34" charset="0"/>
              </a:rPr>
              <a:t> social deficits</a:t>
            </a:r>
          </a:p>
        </p:txBody>
      </p:sp>
      <p:sp>
        <p:nvSpPr>
          <p:cNvPr id="9" name="AutoShape 15"/>
          <p:cNvSpPr>
            <a:spLocks noChangeArrowheads="1"/>
          </p:cNvSpPr>
          <p:nvPr/>
        </p:nvSpPr>
        <p:spPr bwMode="auto">
          <a:xfrm>
            <a:off x="3663095" y="3234449"/>
            <a:ext cx="1017546" cy="442745"/>
          </a:xfrm>
          <a:prstGeom prst="roundRect">
            <a:avLst>
              <a:gd name="adj" fmla="val 16667"/>
            </a:avLst>
          </a:prstGeom>
          <a:solidFill>
            <a:srgbClr val="74B230"/>
          </a:solidFill>
          <a:ln w="12700">
            <a:noFill/>
            <a:round/>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anchor="ctr"/>
          <a:lstStyle/>
          <a:p>
            <a:pPr algn="ctr" eaLnBrk="0" fontAlgn="base" hangingPunct="0">
              <a:spcBef>
                <a:spcPct val="0"/>
              </a:spcBef>
              <a:spcAft>
                <a:spcPct val="0"/>
              </a:spcAft>
            </a:pPr>
            <a:endParaRPr lang="en-GB" sz="1013" b="1" dirty="0">
              <a:solidFill>
                <a:srgbClr val="FFFFFF"/>
              </a:solidFill>
              <a:latin typeface="Tahoma" pitchFamily="34" charset="0"/>
              <a:ea typeface="Tahoma" pitchFamily="34" charset="0"/>
              <a:cs typeface="Tahoma" pitchFamily="34" charset="0"/>
            </a:endParaRPr>
          </a:p>
          <a:p>
            <a:pPr algn="ctr" eaLnBrk="0" fontAlgn="base" hangingPunct="0">
              <a:spcBef>
                <a:spcPct val="0"/>
              </a:spcBef>
              <a:spcAft>
                <a:spcPct val="0"/>
              </a:spcAft>
            </a:pPr>
            <a:r>
              <a:rPr lang="en-GB" sz="900" b="1" dirty="0">
                <a:solidFill>
                  <a:srgbClr val="FFFFFF"/>
                </a:solidFill>
                <a:latin typeface="Tahoma" pitchFamily="34" charset="0"/>
                <a:ea typeface="Tahoma" pitchFamily="34" charset="0"/>
                <a:cs typeface="Tahoma" pitchFamily="34" charset="0"/>
              </a:rPr>
              <a:t>Social anxiety, </a:t>
            </a:r>
          </a:p>
          <a:p>
            <a:pPr algn="ctr" eaLnBrk="0" fontAlgn="base" hangingPunct="0">
              <a:spcBef>
                <a:spcPct val="0"/>
              </a:spcBef>
              <a:spcAft>
                <a:spcPct val="0"/>
              </a:spcAft>
            </a:pPr>
            <a:r>
              <a:rPr lang="en-GB" sz="900" b="1" dirty="0">
                <a:solidFill>
                  <a:srgbClr val="FFFFFF"/>
                </a:solidFill>
                <a:latin typeface="Tahoma" pitchFamily="34" charset="0"/>
                <a:ea typeface="Tahoma" pitchFamily="34" charset="0"/>
                <a:cs typeface="Tahoma" pitchFamily="34" charset="0"/>
              </a:rPr>
              <a:t>depression</a:t>
            </a:r>
          </a:p>
          <a:p>
            <a:pPr algn="ctr" eaLnBrk="0" fontAlgn="base" hangingPunct="0">
              <a:spcBef>
                <a:spcPct val="0"/>
              </a:spcBef>
              <a:spcAft>
                <a:spcPct val="0"/>
              </a:spcAft>
            </a:pPr>
            <a:endParaRPr lang="en-GB" sz="900" b="1" dirty="0">
              <a:solidFill>
                <a:srgbClr val="FFFFFF"/>
              </a:solidFill>
              <a:latin typeface="Tahoma" pitchFamily="34" charset="0"/>
              <a:ea typeface="Tahoma" pitchFamily="34" charset="0"/>
              <a:cs typeface="Tahoma" pitchFamily="34" charset="0"/>
            </a:endParaRPr>
          </a:p>
        </p:txBody>
      </p:sp>
      <p:sp>
        <p:nvSpPr>
          <p:cNvPr id="10" name="AutoShape 30"/>
          <p:cNvSpPr>
            <a:spLocks noChangeArrowheads="1"/>
          </p:cNvSpPr>
          <p:nvPr/>
        </p:nvSpPr>
        <p:spPr bwMode="auto">
          <a:xfrm>
            <a:off x="5136265" y="3227142"/>
            <a:ext cx="1137257" cy="466816"/>
          </a:xfrm>
          <a:prstGeom prst="homePlate">
            <a:avLst>
              <a:gd name="adj" fmla="val 45294"/>
            </a:avLst>
          </a:prstGeom>
          <a:solidFill>
            <a:srgbClr val="DAA600"/>
          </a:solidFill>
          <a:ln w="12700">
            <a:noFill/>
            <a:miter lim="800000"/>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anchor="ctr"/>
          <a:lstStyle/>
          <a:p>
            <a:pPr algn="ctr" eaLnBrk="0" fontAlgn="base" hangingPunct="0">
              <a:spcBef>
                <a:spcPct val="0"/>
              </a:spcBef>
              <a:spcAft>
                <a:spcPct val="0"/>
              </a:spcAft>
            </a:pPr>
            <a:r>
              <a:rPr lang="en-GB" sz="900" b="1" dirty="0">
                <a:solidFill>
                  <a:srgbClr val="FFFFFF"/>
                </a:solidFill>
                <a:latin typeface="Tahoma" pitchFamily="34" charset="0"/>
                <a:ea typeface="Tahoma" pitchFamily="34" charset="0"/>
                <a:cs typeface="Tahoma" pitchFamily="34" charset="0"/>
              </a:rPr>
              <a:t> Neurotransmitter</a:t>
            </a:r>
          </a:p>
          <a:p>
            <a:pPr algn="ctr" eaLnBrk="0" fontAlgn="base" hangingPunct="0">
              <a:spcBef>
                <a:spcPct val="0"/>
              </a:spcBef>
              <a:spcAft>
                <a:spcPct val="0"/>
              </a:spcAft>
            </a:pPr>
            <a:r>
              <a:rPr lang="en-GB" sz="900" b="1" dirty="0">
                <a:solidFill>
                  <a:srgbClr val="FFFFFF"/>
                </a:solidFill>
                <a:latin typeface="Tahoma" pitchFamily="34" charset="0"/>
                <a:ea typeface="Tahoma" pitchFamily="34" charset="0"/>
                <a:cs typeface="Tahoma" pitchFamily="34" charset="0"/>
              </a:rPr>
              <a:t> </a:t>
            </a:r>
            <a:r>
              <a:rPr lang="en-GB" sz="900" b="1" dirty="0" err="1">
                <a:solidFill>
                  <a:srgbClr val="FFFFFF"/>
                </a:solidFill>
                <a:latin typeface="Tahoma" pitchFamily="34" charset="0"/>
                <a:ea typeface="Tahoma" pitchFamily="34" charset="0"/>
                <a:cs typeface="Tahoma" pitchFamily="34" charset="0"/>
              </a:rPr>
              <a:t>dysregulation</a:t>
            </a:r>
            <a:r>
              <a:rPr lang="en-GB" sz="788" b="1" dirty="0">
                <a:solidFill>
                  <a:srgbClr val="FFFFFF"/>
                </a:solidFill>
                <a:latin typeface="Tahoma" pitchFamily="34" charset="0"/>
                <a:ea typeface="Tahoma" pitchFamily="34" charset="0"/>
                <a:cs typeface="Tahoma" pitchFamily="34" charset="0"/>
              </a:rPr>
              <a:t> </a:t>
            </a:r>
          </a:p>
        </p:txBody>
      </p:sp>
      <p:sp>
        <p:nvSpPr>
          <p:cNvPr id="11" name="AutoShape 39"/>
          <p:cNvSpPr>
            <a:spLocks noChangeArrowheads="1"/>
          </p:cNvSpPr>
          <p:nvPr/>
        </p:nvSpPr>
        <p:spPr bwMode="auto">
          <a:xfrm>
            <a:off x="2545203" y="4068355"/>
            <a:ext cx="797489" cy="350757"/>
          </a:xfrm>
          <a:prstGeom prst="roundRect">
            <a:avLst>
              <a:gd name="adj" fmla="val 16667"/>
            </a:avLst>
          </a:prstGeom>
          <a:solidFill>
            <a:schemeClr val="accent2">
              <a:lumMod val="75000"/>
            </a:schemeClr>
          </a:solidFill>
          <a:ln w="12700">
            <a:noFill/>
            <a:round/>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anchor="ctr"/>
          <a:lstStyle/>
          <a:p>
            <a:pPr algn="ctr" fontAlgn="base">
              <a:spcBef>
                <a:spcPct val="0"/>
              </a:spcBef>
              <a:spcAft>
                <a:spcPct val="0"/>
              </a:spcAft>
            </a:pPr>
            <a:r>
              <a:rPr lang="en-GB" sz="788" b="1" dirty="0">
                <a:solidFill>
                  <a:srgbClr val="FFFFFF"/>
                </a:solidFill>
                <a:latin typeface="Tahoma" pitchFamily="34" charset="0"/>
                <a:ea typeface="Tahoma" pitchFamily="34" charset="0"/>
                <a:cs typeface="Tahoma" pitchFamily="34" charset="0"/>
              </a:rPr>
              <a:t>Genetic factors</a:t>
            </a:r>
          </a:p>
        </p:txBody>
      </p:sp>
      <p:sp>
        <p:nvSpPr>
          <p:cNvPr id="12" name="AutoShape 34"/>
          <p:cNvSpPr>
            <a:spLocks noChangeArrowheads="1"/>
          </p:cNvSpPr>
          <p:nvPr/>
        </p:nvSpPr>
        <p:spPr bwMode="auto">
          <a:xfrm>
            <a:off x="4445204" y="4064917"/>
            <a:ext cx="1273228" cy="361934"/>
          </a:xfrm>
          <a:prstGeom prst="roundRect">
            <a:avLst>
              <a:gd name="adj" fmla="val 16667"/>
            </a:avLst>
          </a:prstGeom>
          <a:solidFill>
            <a:schemeClr val="accent2">
              <a:lumMod val="75000"/>
            </a:schemeClr>
          </a:solidFill>
          <a:ln w="12700">
            <a:noFill/>
            <a:round/>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none" anchor="ctr"/>
          <a:lstStyle/>
          <a:p>
            <a:pPr algn="ctr" fontAlgn="base">
              <a:spcBef>
                <a:spcPct val="0"/>
              </a:spcBef>
              <a:spcAft>
                <a:spcPct val="0"/>
              </a:spcAft>
            </a:pPr>
            <a:r>
              <a:rPr lang="en-GB" sz="788" b="1">
                <a:solidFill>
                  <a:srgbClr val="FFFFFF"/>
                </a:solidFill>
                <a:latin typeface="Tahoma" pitchFamily="34" charset="0"/>
                <a:ea typeface="Tahoma" pitchFamily="34" charset="0"/>
                <a:cs typeface="Tahoma" pitchFamily="34" charset="0"/>
              </a:rPr>
              <a:t>Neurotransmitter genes</a:t>
            </a:r>
          </a:p>
        </p:txBody>
      </p:sp>
      <p:sp>
        <p:nvSpPr>
          <p:cNvPr id="13" name="Line 8"/>
          <p:cNvSpPr>
            <a:spLocks noChangeShapeType="1"/>
          </p:cNvSpPr>
          <p:nvPr/>
        </p:nvSpPr>
        <p:spPr bwMode="auto">
          <a:xfrm>
            <a:off x="2384121" y="4617705"/>
            <a:ext cx="4375623" cy="2579"/>
          </a:xfrm>
          <a:prstGeom prst="line">
            <a:avLst/>
          </a:prstGeom>
          <a:noFill/>
          <a:ln w="31750">
            <a:solidFill>
              <a:schemeClr val="tx1"/>
            </a:solidFill>
            <a:round/>
            <a:headEnd/>
            <a:tailEnd type="triangle" w="lg"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GB" sz="1575" b="1">
              <a:solidFill>
                <a:srgbClr val="000000"/>
              </a:solidFill>
              <a:latin typeface="Tahoma" pitchFamily="34" charset="0"/>
              <a:ea typeface="Tahoma" pitchFamily="34" charset="0"/>
              <a:cs typeface="Tahoma" pitchFamily="34" charset="0"/>
            </a:endParaRPr>
          </a:p>
        </p:txBody>
      </p:sp>
      <p:sp>
        <p:nvSpPr>
          <p:cNvPr id="14" name="Text Box 9"/>
          <p:cNvSpPr txBox="1">
            <a:spLocks noChangeArrowheads="1"/>
          </p:cNvSpPr>
          <p:nvPr/>
        </p:nvSpPr>
        <p:spPr bwMode="auto">
          <a:xfrm>
            <a:off x="5953581" y="4615124"/>
            <a:ext cx="247970" cy="207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348" tIns="25674" rIns="51348" bIns="25674">
            <a:spAutoFit/>
          </a:bodyPr>
          <a:lstStyle>
            <a:lvl1pPr defTabSz="912813" eaLnBrk="0" hangingPunct="0">
              <a:defRPr sz="2800" b="1">
                <a:solidFill>
                  <a:schemeClr val="tx1"/>
                </a:solidFill>
                <a:latin typeface="Arial" pitchFamily="34" charset="0"/>
              </a:defRPr>
            </a:lvl1pPr>
            <a:lvl2pPr marL="742950" indent="-285750" defTabSz="912813" eaLnBrk="0" hangingPunct="0">
              <a:defRPr sz="2800" b="1">
                <a:solidFill>
                  <a:schemeClr val="tx1"/>
                </a:solidFill>
                <a:latin typeface="Arial" pitchFamily="34" charset="0"/>
              </a:defRPr>
            </a:lvl2pPr>
            <a:lvl3pPr marL="1143000" indent="-228600" defTabSz="912813" eaLnBrk="0" hangingPunct="0">
              <a:defRPr sz="2800" b="1">
                <a:solidFill>
                  <a:schemeClr val="tx1"/>
                </a:solidFill>
                <a:latin typeface="Arial" pitchFamily="34" charset="0"/>
              </a:defRPr>
            </a:lvl3pPr>
            <a:lvl4pPr marL="1600200" indent="-228600" defTabSz="912813" eaLnBrk="0" hangingPunct="0">
              <a:defRPr sz="2800" b="1">
                <a:solidFill>
                  <a:schemeClr val="tx1"/>
                </a:solidFill>
                <a:latin typeface="Arial" pitchFamily="34" charset="0"/>
              </a:defRPr>
            </a:lvl4pPr>
            <a:lvl5pPr marL="2057400" indent="-228600" defTabSz="912813" eaLnBrk="0" hangingPunct="0">
              <a:defRPr sz="2800" b="1">
                <a:solidFill>
                  <a:schemeClr val="tx1"/>
                </a:solidFill>
                <a:latin typeface="Arial" pitchFamily="34" charset="0"/>
              </a:defRPr>
            </a:lvl5pPr>
            <a:lvl6pPr marL="2514600" indent="-228600" defTabSz="912813" eaLnBrk="0" fontAlgn="base" hangingPunct="0">
              <a:spcBef>
                <a:spcPct val="0"/>
              </a:spcBef>
              <a:spcAft>
                <a:spcPct val="0"/>
              </a:spcAft>
              <a:defRPr sz="2800" b="1">
                <a:solidFill>
                  <a:schemeClr val="tx1"/>
                </a:solidFill>
                <a:latin typeface="Arial" pitchFamily="34" charset="0"/>
              </a:defRPr>
            </a:lvl6pPr>
            <a:lvl7pPr marL="2971800" indent="-228600" defTabSz="912813" eaLnBrk="0" fontAlgn="base" hangingPunct="0">
              <a:spcBef>
                <a:spcPct val="0"/>
              </a:spcBef>
              <a:spcAft>
                <a:spcPct val="0"/>
              </a:spcAft>
              <a:defRPr sz="2800" b="1">
                <a:solidFill>
                  <a:schemeClr val="tx1"/>
                </a:solidFill>
                <a:latin typeface="Arial" pitchFamily="34" charset="0"/>
              </a:defRPr>
            </a:lvl7pPr>
            <a:lvl8pPr marL="3429000" indent="-228600" defTabSz="912813" eaLnBrk="0" fontAlgn="base" hangingPunct="0">
              <a:spcBef>
                <a:spcPct val="0"/>
              </a:spcBef>
              <a:spcAft>
                <a:spcPct val="0"/>
              </a:spcAft>
              <a:defRPr sz="2800" b="1">
                <a:solidFill>
                  <a:schemeClr val="tx1"/>
                </a:solidFill>
                <a:latin typeface="Arial" pitchFamily="34" charset="0"/>
              </a:defRPr>
            </a:lvl8pPr>
            <a:lvl9pPr marL="3886200" indent="-228600" defTabSz="912813" eaLnBrk="0" fontAlgn="base" hangingPunct="0">
              <a:spcBef>
                <a:spcPct val="0"/>
              </a:spcBef>
              <a:spcAft>
                <a:spcPct val="0"/>
              </a:spcAft>
              <a:defRPr sz="2800" b="1">
                <a:solidFill>
                  <a:schemeClr val="tx1"/>
                </a:solidFill>
                <a:latin typeface="Arial" pitchFamily="34" charset="0"/>
              </a:defRPr>
            </a:lvl9pPr>
          </a:lstStyle>
          <a:p>
            <a:pPr algn="ctr" fontAlgn="base">
              <a:spcBef>
                <a:spcPct val="0"/>
              </a:spcBef>
              <a:spcAft>
                <a:spcPct val="0"/>
              </a:spcAft>
            </a:pPr>
            <a:r>
              <a:rPr lang="en-GB" sz="1013" dirty="0">
                <a:solidFill>
                  <a:srgbClr val="000000"/>
                </a:solidFill>
              </a:rPr>
              <a:t>20</a:t>
            </a:r>
          </a:p>
        </p:txBody>
      </p:sp>
      <p:sp>
        <p:nvSpPr>
          <p:cNvPr id="15" name="Text Box 10"/>
          <p:cNvSpPr txBox="1">
            <a:spLocks noChangeArrowheads="1"/>
          </p:cNvSpPr>
          <p:nvPr/>
        </p:nvSpPr>
        <p:spPr bwMode="auto">
          <a:xfrm>
            <a:off x="5025819" y="4609106"/>
            <a:ext cx="247970" cy="207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348" tIns="25674" rIns="51348" bIns="25674">
            <a:spAutoFit/>
          </a:bodyPr>
          <a:lstStyle>
            <a:lvl1pPr defTabSz="912813" eaLnBrk="0" hangingPunct="0">
              <a:defRPr sz="2800" b="1">
                <a:solidFill>
                  <a:schemeClr val="tx1"/>
                </a:solidFill>
                <a:latin typeface="Arial" pitchFamily="34" charset="0"/>
              </a:defRPr>
            </a:lvl1pPr>
            <a:lvl2pPr marL="742950" indent="-285750" defTabSz="912813" eaLnBrk="0" hangingPunct="0">
              <a:defRPr sz="2800" b="1">
                <a:solidFill>
                  <a:schemeClr val="tx1"/>
                </a:solidFill>
                <a:latin typeface="Arial" pitchFamily="34" charset="0"/>
              </a:defRPr>
            </a:lvl2pPr>
            <a:lvl3pPr marL="1143000" indent="-228600" defTabSz="912813" eaLnBrk="0" hangingPunct="0">
              <a:defRPr sz="2800" b="1">
                <a:solidFill>
                  <a:schemeClr val="tx1"/>
                </a:solidFill>
                <a:latin typeface="Arial" pitchFamily="34" charset="0"/>
              </a:defRPr>
            </a:lvl3pPr>
            <a:lvl4pPr marL="1600200" indent="-228600" defTabSz="912813" eaLnBrk="0" hangingPunct="0">
              <a:defRPr sz="2800" b="1">
                <a:solidFill>
                  <a:schemeClr val="tx1"/>
                </a:solidFill>
                <a:latin typeface="Arial" pitchFamily="34" charset="0"/>
              </a:defRPr>
            </a:lvl4pPr>
            <a:lvl5pPr marL="2057400" indent="-228600" defTabSz="912813" eaLnBrk="0" hangingPunct="0">
              <a:defRPr sz="2800" b="1">
                <a:solidFill>
                  <a:schemeClr val="tx1"/>
                </a:solidFill>
                <a:latin typeface="Arial" pitchFamily="34" charset="0"/>
              </a:defRPr>
            </a:lvl5pPr>
            <a:lvl6pPr marL="2514600" indent="-228600" defTabSz="912813" eaLnBrk="0" fontAlgn="base" hangingPunct="0">
              <a:spcBef>
                <a:spcPct val="0"/>
              </a:spcBef>
              <a:spcAft>
                <a:spcPct val="0"/>
              </a:spcAft>
              <a:defRPr sz="2800" b="1">
                <a:solidFill>
                  <a:schemeClr val="tx1"/>
                </a:solidFill>
                <a:latin typeface="Arial" pitchFamily="34" charset="0"/>
              </a:defRPr>
            </a:lvl6pPr>
            <a:lvl7pPr marL="2971800" indent="-228600" defTabSz="912813" eaLnBrk="0" fontAlgn="base" hangingPunct="0">
              <a:spcBef>
                <a:spcPct val="0"/>
              </a:spcBef>
              <a:spcAft>
                <a:spcPct val="0"/>
              </a:spcAft>
              <a:defRPr sz="2800" b="1">
                <a:solidFill>
                  <a:schemeClr val="tx1"/>
                </a:solidFill>
                <a:latin typeface="Arial" pitchFamily="34" charset="0"/>
              </a:defRPr>
            </a:lvl7pPr>
            <a:lvl8pPr marL="3429000" indent="-228600" defTabSz="912813" eaLnBrk="0" fontAlgn="base" hangingPunct="0">
              <a:spcBef>
                <a:spcPct val="0"/>
              </a:spcBef>
              <a:spcAft>
                <a:spcPct val="0"/>
              </a:spcAft>
              <a:defRPr sz="2800" b="1">
                <a:solidFill>
                  <a:schemeClr val="tx1"/>
                </a:solidFill>
                <a:latin typeface="Arial" pitchFamily="34" charset="0"/>
              </a:defRPr>
            </a:lvl8pPr>
            <a:lvl9pPr marL="3886200" indent="-228600" defTabSz="912813" eaLnBrk="0" fontAlgn="base" hangingPunct="0">
              <a:spcBef>
                <a:spcPct val="0"/>
              </a:spcBef>
              <a:spcAft>
                <a:spcPct val="0"/>
              </a:spcAft>
              <a:defRPr sz="2800" b="1">
                <a:solidFill>
                  <a:schemeClr val="tx1"/>
                </a:solidFill>
                <a:latin typeface="Arial" pitchFamily="34" charset="0"/>
              </a:defRPr>
            </a:lvl9pPr>
          </a:lstStyle>
          <a:p>
            <a:pPr algn="ctr" fontAlgn="base">
              <a:spcBef>
                <a:spcPct val="0"/>
              </a:spcBef>
              <a:spcAft>
                <a:spcPct val="0"/>
              </a:spcAft>
            </a:pPr>
            <a:r>
              <a:rPr lang="en-GB" sz="1013">
                <a:solidFill>
                  <a:srgbClr val="000000"/>
                </a:solidFill>
              </a:rPr>
              <a:t>15</a:t>
            </a:r>
          </a:p>
        </p:txBody>
      </p:sp>
      <p:sp>
        <p:nvSpPr>
          <p:cNvPr id="16" name="Text Box 11"/>
          <p:cNvSpPr txBox="1">
            <a:spLocks noChangeArrowheads="1"/>
          </p:cNvSpPr>
          <p:nvPr/>
        </p:nvSpPr>
        <p:spPr bwMode="auto">
          <a:xfrm>
            <a:off x="4149990" y="4610826"/>
            <a:ext cx="247970" cy="207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348" tIns="25674" rIns="51348" bIns="25674">
            <a:spAutoFit/>
          </a:bodyPr>
          <a:lstStyle>
            <a:lvl1pPr defTabSz="912813" eaLnBrk="0" hangingPunct="0">
              <a:defRPr sz="2800" b="1">
                <a:solidFill>
                  <a:schemeClr val="tx1"/>
                </a:solidFill>
                <a:latin typeface="Arial" pitchFamily="34" charset="0"/>
              </a:defRPr>
            </a:lvl1pPr>
            <a:lvl2pPr marL="742950" indent="-285750" defTabSz="912813" eaLnBrk="0" hangingPunct="0">
              <a:defRPr sz="2800" b="1">
                <a:solidFill>
                  <a:schemeClr val="tx1"/>
                </a:solidFill>
                <a:latin typeface="Arial" pitchFamily="34" charset="0"/>
              </a:defRPr>
            </a:lvl2pPr>
            <a:lvl3pPr marL="1143000" indent="-228600" defTabSz="912813" eaLnBrk="0" hangingPunct="0">
              <a:defRPr sz="2800" b="1">
                <a:solidFill>
                  <a:schemeClr val="tx1"/>
                </a:solidFill>
                <a:latin typeface="Arial" pitchFamily="34" charset="0"/>
              </a:defRPr>
            </a:lvl3pPr>
            <a:lvl4pPr marL="1600200" indent="-228600" defTabSz="912813" eaLnBrk="0" hangingPunct="0">
              <a:defRPr sz="2800" b="1">
                <a:solidFill>
                  <a:schemeClr val="tx1"/>
                </a:solidFill>
                <a:latin typeface="Arial" pitchFamily="34" charset="0"/>
              </a:defRPr>
            </a:lvl4pPr>
            <a:lvl5pPr marL="2057400" indent="-228600" defTabSz="912813" eaLnBrk="0" hangingPunct="0">
              <a:defRPr sz="2800" b="1">
                <a:solidFill>
                  <a:schemeClr val="tx1"/>
                </a:solidFill>
                <a:latin typeface="Arial" pitchFamily="34" charset="0"/>
              </a:defRPr>
            </a:lvl5pPr>
            <a:lvl6pPr marL="2514600" indent="-228600" defTabSz="912813" eaLnBrk="0" fontAlgn="base" hangingPunct="0">
              <a:spcBef>
                <a:spcPct val="0"/>
              </a:spcBef>
              <a:spcAft>
                <a:spcPct val="0"/>
              </a:spcAft>
              <a:defRPr sz="2800" b="1">
                <a:solidFill>
                  <a:schemeClr val="tx1"/>
                </a:solidFill>
                <a:latin typeface="Arial" pitchFamily="34" charset="0"/>
              </a:defRPr>
            </a:lvl6pPr>
            <a:lvl7pPr marL="2971800" indent="-228600" defTabSz="912813" eaLnBrk="0" fontAlgn="base" hangingPunct="0">
              <a:spcBef>
                <a:spcPct val="0"/>
              </a:spcBef>
              <a:spcAft>
                <a:spcPct val="0"/>
              </a:spcAft>
              <a:defRPr sz="2800" b="1">
                <a:solidFill>
                  <a:schemeClr val="tx1"/>
                </a:solidFill>
                <a:latin typeface="Arial" pitchFamily="34" charset="0"/>
              </a:defRPr>
            </a:lvl7pPr>
            <a:lvl8pPr marL="3429000" indent="-228600" defTabSz="912813" eaLnBrk="0" fontAlgn="base" hangingPunct="0">
              <a:spcBef>
                <a:spcPct val="0"/>
              </a:spcBef>
              <a:spcAft>
                <a:spcPct val="0"/>
              </a:spcAft>
              <a:defRPr sz="2800" b="1">
                <a:solidFill>
                  <a:schemeClr val="tx1"/>
                </a:solidFill>
                <a:latin typeface="Arial" pitchFamily="34" charset="0"/>
              </a:defRPr>
            </a:lvl8pPr>
            <a:lvl9pPr marL="3886200" indent="-228600" defTabSz="912813" eaLnBrk="0" fontAlgn="base" hangingPunct="0">
              <a:spcBef>
                <a:spcPct val="0"/>
              </a:spcBef>
              <a:spcAft>
                <a:spcPct val="0"/>
              </a:spcAft>
              <a:defRPr sz="2800" b="1">
                <a:solidFill>
                  <a:schemeClr val="tx1"/>
                </a:solidFill>
                <a:latin typeface="Arial" pitchFamily="34" charset="0"/>
              </a:defRPr>
            </a:lvl9pPr>
          </a:lstStyle>
          <a:p>
            <a:pPr algn="ctr" fontAlgn="base">
              <a:spcBef>
                <a:spcPct val="0"/>
              </a:spcBef>
              <a:spcAft>
                <a:spcPct val="0"/>
              </a:spcAft>
            </a:pPr>
            <a:r>
              <a:rPr lang="en-GB" sz="1013" dirty="0">
                <a:solidFill>
                  <a:srgbClr val="000000"/>
                </a:solidFill>
              </a:rPr>
              <a:t>10</a:t>
            </a:r>
          </a:p>
        </p:txBody>
      </p:sp>
      <p:sp>
        <p:nvSpPr>
          <p:cNvPr id="17" name="Text Box 12"/>
          <p:cNvSpPr txBox="1">
            <a:spLocks noChangeArrowheads="1"/>
          </p:cNvSpPr>
          <p:nvPr/>
        </p:nvSpPr>
        <p:spPr bwMode="auto">
          <a:xfrm>
            <a:off x="2385986" y="4615124"/>
            <a:ext cx="175835" cy="207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348" tIns="25674" rIns="51348" bIns="25674">
            <a:spAutoFit/>
          </a:bodyPr>
          <a:lstStyle>
            <a:lvl1pPr defTabSz="912813" eaLnBrk="0" hangingPunct="0">
              <a:defRPr sz="2800" b="1">
                <a:solidFill>
                  <a:schemeClr val="tx1"/>
                </a:solidFill>
                <a:latin typeface="Arial" pitchFamily="34" charset="0"/>
              </a:defRPr>
            </a:lvl1pPr>
            <a:lvl2pPr marL="742950" indent="-285750" defTabSz="912813" eaLnBrk="0" hangingPunct="0">
              <a:defRPr sz="2800" b="1">
                <a:solidFill>
                  <a:schemeClr val="tx1"/>
                </a:solidFill>
                <a:latin typeface="Arial" pitchFamily="34" charset="0"/>
              </a:defRPr>
            </a:lvl2pPr>
            <a:lvl3pPr marL="1143000" indent="-228600" defTabSz="912813" eaLnBrk="0" hangingPunct="0">
              <a:defRPr sz="2800" b="1">
                <a:solidFill>
                  <a:schemeClr val="tx1"/>
                </a:solidFill>
                <a:latin typeface="Arial" pitchFamily="34" charset="0"/>
              </a:defRPr>
            </a:lvl3pPr>
            <a:lvl4pPr marL="1600200" indent="-228600" defTabSz="912813" eaLnBrk="0" hangingPunct="0">
              <a:defRPr sz="2800" b="1">
                <a:solidFill>
                  <a:schemeClr val="tx1"/>
                </a:solidFill>
                <a:latin typeface="Arial" pitchFamily="34" charset="0"/>
              </a:defRPr>
            </a:lvl4pPr>
            <a:lvl5pPr marL="2057400" indent="-228600" defTabSz="912813" eaLnBrk="0" hangingPunct="0">
              <a:defRPr sz="2800" b="1">
                <a:solidFill>
                  <a:schemeClr val="tx1"/>
                </a:solidFill>
                <a:latin typeface="Arial" pitchFamily="34" charset="0"/>
              </a:defRPr>
            </a:lvl5pPr>
            <a:lvl6pPr marL="2514600" indent="-228600" defTabSz="912813" eaLnBrk="0" fontAlgn="base" hangingPunct="0">
              <a:spcBef>
                <a:spcPct val="0"/>
              </a:spcBef>
              <a:spcAft>
                <a:spcPct val="0"/>
              </a:spcAft>
              <a:defRPr sz="2800" b="1">
                <a:solidFill>
                  <a:schemeClr val="tx1"/>
                </a:solidFill>
                <a:latin typeface="Arial" pitchFamily="34" charset="0"/>
              </a:defRPr>
            </a:lvl6pPr>
            <a:lvl7pPr marL="2971800" indent="-228600" defTabSz="912813" eaLnBrk="0" fontAlgn="base" hangingPunct="0">
              <a:spcBef>
                <a:spcPct val="0"/>
              </a:spcBef>
              <a:spcAft>
                <a:spcPct val="0"/>
              </a:spcAft>
              <a:defRPr sz="2800" b="1">
                <a:solidFill>
                  <a:schemeClr val="tx1"/>
                </a:solidFill>
                <a:latin typeface="Arial" pitchFamily="34" charset="0"/>
              </a:defRPr>
            </a:lvl7pPr>
            <a:lvl8pPr marL="3429000" indent="-228600" defTabSz="912813" eaLnBrk="0" fontAlgn="base" hangingPunct="0">
              <a:spcBef>
                <a:spcPct val="0"/>
              </a:spcBef>
              <a:spcAft>
                <a:spcPct val="0"/>
              </a:spcAft>
              <a:defRPr sz="2800" b="1">
                <a:solidFill>
                  <a:schemeClr val="tx1"/>
                </a:solidFill>
                <a:latin typeface="Arial" pitchFamily="34" charset="0"/>
              </a:defRPr>
            </a:lvl8pPr>
            <a:lvl9pPr marL="3886200" indent="-228600" defTabSz="912813" eaLnBrk="0" fontAlgn="base" hangingPunct="0">
              <a:spcBef>
                <a:spcPct val="0"/>
              </a:spcBef>
              <a:spcAft>
                <a:spcPct val="0"/>
              </a:spcAft>
              <a:defRPr sz="2800" b="1">
                <a:solidFill>
                  <a:schemeClr val="tx1"/>
                </a:solidFill>
                <a:latin typeface="Arial" pitchFamily="34" charset="0"/>
              </a:defRPr>
            </a:lvl9pPr>
          </a:lstStyle>
          <a:p>
            <a:pPr algn="ctr" fontAlgn="base">
              <a:spcBef>
                <a:spcPct val="0"/>
              </a:spcBef>
              <a:spcAft>
                <a:spcPct val="0"/>
              </a:spcAft>
            </a:pPr>
            <a:r>
              <a:rPr lang="en-GB" sz="1013" dirty="0">
                <a:solidFill>
                  <a:srgbClr val="000000"/>
                </a:solidFill>
              </a:rPr>
              <a:t>0</a:t>
            </a:r>
          </a:p>
        </p:txBody>
      </p:sp>
      <p:sp>
        <p:nvSpPr>
          <p:cNvPr id="18" name="Text Box 13"/>
          <p:cNvSpPr txBox="1">
            <a:spLocks noChangeArrowheads="1"/>
          </p:cNvSpPr>
          <p:nvPr/>
        </p:nvSpPr>
        <p:spPr bwMode="auto">
          <a:xfrm>
            <a:off x="3250266" y="4615124"/>
            <a:ext cx="256802"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wrap="none">
            <a:spAutoFit/>
          </a:bodyPr>
          <a:lstStyle>
            <a:lvl1pPr eaLnBrk="0" hangingPunct="0">
              <a:defRPr sz="2800" b="1">
                <a:solidFill>
                  <a:schemeClr val="tx1"/>
                </a:solidFill>
                <a:latin typeface="Arial" pitchFamily="34" charset="0"/>
              </a:defRPr>
            </a:lvl1pPr>
            <a:lvl2pPr marL="742950" indent="-285750" eaLnBrk="0" hangingPunct="0">
              <a:defRPr sz="2800" b="1">
                <a:solidFill>
                  <a:schemeClr val="tx1"/>
                </a:solidFill>
                <a:latin typeface="Arial" pitchFamily="34" charset="0"/>
              </a:defRPr>
            </a:lvl2pPr>
            <a:lvl3pPr marL="1143000" indent="-228600" eaLnBrk="0" hangingPunct="0">
              <a:defRPr sz="2800" b="1">
                <a:solidFill>
                  <a:schemeClr val="tx1"/>
                </a:solidFill>
                <a:latin typeface="Arial" pitchFamily="34" charset="0"/>
              </a:defRPr>
            </a:lvl3pPr>
            <a:lvl4pPr marL="1600200" indent="-228600" eaLnBrk="0" hangingPunct="0">
              <a:defRPr sz="2800" b="1">
                <a:solidFill>
                  <a:schemeClr val="tx1"/>
                </a:solidFill>
                <a:latin typeface="Arial" pitchFamily="34" charset="0"/>
              </a:defRPr>
            </a:lvl4pPr>
            <a:lvl5pPr marL="2057400" indent="-228600" eaLnBrk="0" hangingPunct="0">
              <a:defRPr sz="2800" b="1">
                <a:solidFill>
                  <a:schemeClr val="tx1"/>
                </a:solidFill>
                <a:latin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defRPr>
            </a:lvl9pPr>
          </a:lstStyle>
          <a:p>
            <a:pPr fontAlgn="base">
              <a:spcBef>
                <a:spcPct val="0"/>
              </a:spcBef>
              <a:spcAft>
                <a:spcPct val="0"/>
              </a:spcAft>
            </a:pPr>
            <a:r>
              <a:rPr lang="en-GB" sz="1013" dirty="0">
                <a:solidFill>
                  <a:srgbClr val="000000"/>
                </a:solidFill>
              </a:rPr>
              <a:t>5</a:t>
            </a:r>
          </a:p>
        </p:txBody>
      </p:sp>
      <p:sp>
        <p:nvSpPr>
          <p:cNvPr id="19" name="Text Box 45"/>
          <p:cNvSpPr txBox="1">
            <a:spLocks noChangeArrowheads="1"/>
          </p:cNvSpPr>
          <p:nvPr/>
        </p:nvSpPr>
        <p:spPr bwMode="auto">
          <a:xfrm>
            <a:off x="6204321" y="4649512"/>
            <a:ext cx="655949"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b="1">
                <a:solidFill>
                  <a:schemeClr val="tx1"/>
                </a:solidFill>
                <a:latin typeface="Arial" pitchFamily="34" charset="0"/>
              </a:defRPr>
            </a:lvl1pPr>
            <a:lvl2pPr marL="742950" indent="-285750" eaLnBrk="0" hangingPunct="0">
              <a:defRPr sz="2800" b="1">
                <a:solidFill>
                  <a:schemeClr val="tx1"/>
                </a:solidFill>
                <a:latin typeface="Arial" pitchFamily="34" charset="0"/>
              </a:defRPr>
            </a:lvl2pPr>
            <a:lvl3pPr marL="1143000" indent="-228600" eaLnBrk="0" hangingPunct="0">
              <a:defRPr sz="2800" b="1">
                <a:solidFill>
                  <a:schemeClr val="tx1"/>
                </a:solidFill>
                <a:latin typeface="Arial" pitchFamily="34" charset="0"/>
              </a:defRPr>
            </a:lvl3pPr>
            <a:lvl4pPr marL="1600200" indent="-228600" eaLnBrk="0" hangingPunct="0">
              <a:defRPr sz="2800" b="1">
                <a:solidFill>
                  <a:schemeClr val="tx1"/>
                </a:solidFill>
                <a:latin typeface="Arial" pitchFamily="34" charset="0"/>
              </a:defRPr>
            </a:lvl4pPr>
            <a:lvl5pPr marL="2057400" indent="-228600" eaLnBrk="0" hangingPunct="0">
              <a:defRPr sz="2800" b="1">
                <a:solidFill>
                  <a:schemeClr val="tx1"/>
                </a:solidFill>
                <a:latin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defRPr>
            </a:lvl9pPr>
          </a:lstStyle>
          <a:p>
            <a:pPr eaLnBrk="1" fontAlgn="base" hangingPunct="1">
              <a:spcBef>
                <a:spcPct val="0"/>
              </a:spcBef>
              <a:spcAft>
                <a:spcPct val="0"/>
              </a:spcAft>
            </a:pPr>
            <a:r>
              <a:rPr lang="en-GB" sz="675" dirty="0">
                <a:solidFill>
                  <a:srgbClr val="000000"/>
                </a:solidFill>
              </a:rPr>
              <a:t>Age (years)</a:t>
            </a:r>
          </a:p>
        </p:txBody>
      </p:sp>
      <p:sp>
        <p:nvSpPr>
          <p:cNvPr id="20" name="Text Box 32"/>
          <p:cNvSpPr txBox="1">
            <a:spLocks noChangeArrowheads="1"/>
          </p:cNvSpPr>
          <p:nvPr/>
        </p:nvSpPr>
        <p:spPr bwMode="auto">
          <a:xfrm>
            <a:off x="3659966" y="6462810"/>
            <a:ext cx="54616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Arial" pitchFamily="34" charset="0"/>
              </a:defRPr>
            </a:lvl1pPr>
            <a:lvl2pPr marL="742950" indent="-285750" eaLnBrk="0" hangingPunct="0">
              <a:defRPr sz="2800" b="1">
                <a:solidFill>
                  <a:schemeClr val="tx1"/>
                </a:solidFill>
                <a:latin typeface="Arial" pitchFamily="34" charset="0"/>
              </a:defRPr>
            </a:lvl2pPr>
            <a:lvl3pPr marL="1143000" indent="-228600" eaLnBrk="0" hangingPunct="0">
              <a:defRPr sz="2800" b="1">
                <a:solidFill>
                  <a:schemeClr val="tx1"/>
                </a:solidFill>
                <a:latin typeface="Arial" pitchFamily="34" charset="0"/>
              </a:defRPr>
            </a:lvl3pPr>
            <a:lvl4pPr marL="1600200" indent="-228600" eaLnBrk="0" hangingPunct="0">
              <a:defRPr sz="2800" b="1">
                <a:solidFill>
                  <a:schemeClr val="tx1"/>
                </a:solidFill>
                <a:latin typeface="Arial" pitchFamily="34" charset="0"/>
              </a:defRPr>
            </a:lvl4pPr>
            <a:lvl5pPr marL="2057400" indent="-228600" eaLnBrk="0" hangingPunct="0">
              <a:defRPr sz="2800" b="1">
                <a:solidFill>
                  <a:schemeClr val="tx1"/>
                </a:solidFill>
                <a:latin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defRPr>
            </a:lvl9pPr>
          </a:lstStyle>
          <a:p>
            <a:pPr algn="r" eaLnBrk="1" fontAlgn="base" hangingPunct="1">
              <a:spcBef>
                <a:spcPct val="50000"/>
              </a:spcBef>
              <a:spcAft>
                <a:spcPct val="0"/>
              </a:spcAft>
            </a:pPr>
            <a:r>
              <a:rPr lang="fr-FR" sz="1200" b="0" dirty="0" err="1">
                <a:solidFill>
                  <a:schemeClr val="bg1"/>
                </a:solidFill>
              </a:rPr>
              <a:t>Adapted</a:t>
            </a:r>
            <a:r>
              <a:rPr lang="fr-FR" sz="1200" b="0" dirty="0">
                <a:solidFill>
                  <a:schemeClr val="bg1"/>
                </a:solidFill>
              </a:rPr>
              <a:t> </a:t>
            </a:r>
            <a:r>
              <a:rPr lang="fr-FR" sz="1200" b="0" dirty="0" err="1">
                <a:solidFill>
                  <a:schemeClr val="bg1"/>
                </a:solidFill>
              </a:rPr>
              <a:t>from</a:t>
            </a:r>
            <a:r>
              <a:rPr lang="fr-FR" sz="1200" b="0" dirty="0">
                <a:solidFill>
                  <a:schemeClr val="bg1"/>
                </a:solidFill>
              </a:rPr>
              <a:t> Murray et al. </a:t>
            </a:r>
            <a:r>
              <a:rPr lang="fr-FR" sz="1200" b="0" dirty="0" err="1">
                <a:solidFill>
                  <a:schemeClr val="bg1"/>
                </a:solidFill>
              </a:rPr>
              <a:t>Eur</a:t>
            </a:r>
            <a:r>
              <a:rPr lang="fr-FR" sz="1200" b="0" dirty="0">
                <a:solidFill>
                  <a:schemeClr val="bg1"/>
                </a:solidFill>
              </a:rPr>
              <a:t> </a:t>
            </a:r>
            <a:r>
              <a:rPr lang="fr-FR" sz="1200" b="0" dirty="0" err="1">
                <a:solidFill>
                  <a:schemeClr val="bg1"/>
                </a:solidFill>
              </a:rPr>
              <a:t>Neuropsychopharmacol</a:t>
            </a:r>
            <a:r>
              <a:rPr lang="fr-FR" sz="1200" b="0" dirty="0">
                <a:solidFill>
                  <a:schemeClr val="bg1"/>
                </a:solidFill>
              </a:rPr>
              <a:t> 2008;18:S129–S134</a:t>
            </a:r>
            <a:endParaRPr lang="en-US" sz="1200" b="0" dirty="0">
              <a:solidFill>
                <a:schemeClr val="bg1"/>
              </a:solidFill>
            </a:endParaRPr>
          </a:p>
        </p:txBody>
      </p:sp>
      <p:sp>
        <p:nvSpPr>
          <p:cNvPr id="28" name="Text Box 47"/>
          <p:cNvSpPr txBox="1">
            <a:spLocks noChangeArrowheads="1"/>
          </p:cNvSpPr>
          <p:nvPr/>
        </p:nvSpPr>
        <p:spPr bwMode="auto">
          <a:xfrm>
            <a:off x="6375087" y="4759553"/>
            <a:ext cx="553357"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b="1">
                <a:solidFill>
                  <a:schemeClr val="tx1"/>
                </a:solidFill>
                <a:latin typeface="Arial" pitchFamily="34" charset="0"/>
              </a:defRPr>
            </a:lvl1pPr>
            <a:lvl2pPr marL="742950" indent="-285750" eaLnBrk="0" hangingPunct="0">
              <a:defRPr sz="2800" b="1">
                <a:solidFill>
                  <a:schemeClr val="tx1"/>
                </a:solidFill>
                <a:latin typeface="Arial" pitchFamily="34" charset="0"/>
              </a:defRPr>
            </a:lvl2pPr>
            <a:lvl3pPr marL="1143000" indent="-228600" eaLnBrk="0" hangingPunct="0">
              <a:defRPr sz="2800" b="1">
                <a:solidFill>
                  <a:schemeClr val="tx1"/>
                </a:solidFill>
                <a:latin typeface="Arial" pitchFamily="34" charset="0"/>
              </a:defRPr>
            </a:lvl3pPr>
            <a:lvl4pPr marL="1600200" indent="-228600" eaLnBrk="0" hangingPunct="0">
              <a:defRPr sz="2800" b="1">
                <a:solidFill>
                  <a:schemeClr val="tx1"/>
                </a:solidFill>
                <a:latin typeface="Arial" pitchFamily="34" charset="0"/>
              </a:defRPr>
            </a:lvl4pPr>
            <a:lvl5pPr marL="2057400" indent="-228600" eaLnBrk="0" hangingPunct="0">
              <a:defRPr sz="2800" b="1">
                <a:solidFill>
                  <a:schemeClr val="tx1"/>
                </a:solidFill>
                <a:latin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defRPr>
            </a:lvl9pPr>
          </a:lstStyle>
          <a:p>
            <a:pPr eaLnBrk="1" fontAlgn="base" hangingPunct="1">
              <a:spcBef>
                <a:spcPct val="0"/>
              </a:spcBef>
              <a:spcAft>
                <a:spcPct val="0"/>
              </a:spcAft>
            </a:pPr>
            <a:r>
              <a:rPr lang="en-GB" sz="1013" dirty="0">
                <a:solidFill>
                  <a:srgbClr val="000000"/>
                </a:solidFill>
              </a:rPr>
              <a:t>Onset</a:t>
            </a:r>
          </a:p>
        </p:txBody>
      </p:sp>
      <p:sp>
        <p:nvSpPr>
          <p:cNvPr id="29" name="Text Box 48"/>
          <p:cNvSpPr txBox="1">
            <a:spLocks noChangeArrowheads="1"/>
          </p:cNvSpPr>
          <p:nvPr/>
        </p:nvSpPr>
        <p:spPr bwMode="auto">
          <a:xfrm>
            <a:off x="4713939" y="4759553"/>
            <a:ext cx="1676838"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Arial" pitchFamily="34" charset="0"/>
              </a:defRPr>
            </a:lvl1pPr>
            <a:lvl2pPr marL="742950" indent="-285750" eaLnBrk="0" hangingPunct="0">
              <a:defRPr sz="2800" b="1">
                <a:solidFill>
                  <a:schemeClr val="tx1"/>
                </a:solidFill>
                <a:latin typeface="Arial" pitchFamily="34" charset="0"/>
              </a:defRPr>
            </a:lvl2pPr>
            <a:lvl3pPr marL="1143000" indent="-228600" eaLnBrk="0" hangingPunct="0">
              <a:defRPr sz="2800" b="1">
                <a:solidFill>
                  <a:schemeClr val="tx1"/>
                </a:solidFill>
                <a:latin typeface="Arial" pitchFamily="34" charset="0"/>
              </a:defRPr>
            </a:lvl3pPr>
            <a:lvl4pPr marL="1600200" indent="-228600" eaLnBrk="0" hangingPunct="0">
              <a:defRPr sz="2800" b="1">
                <a:solidFill>
                  <a:schemeClr val="tx1"/>
                </a:solidFill>
                <a:latin typeface="Arial" pitchFamily="34" charset="0"/>
              </a:defRPr>
            </a:lvl4pPr>
            <a:lvl5pPr marL="2057400" indent="-228600" eaLnBrk="0" hangingPunct="0">
              <a:defRPr sz="2800" b="1">
                <a:solidFill>
                  <a:schemeClr val="tx1"/>
                </a:solidFill>
                <a:latin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defRPr>
            </a:lvl9pPr>
          </a:lstStyle>
          <a:p>
            <a:pPr algn="ctr" eaLnBrk="1" fontAlgn="base" hangingPunct="1">
              <a:spcBef>
                <a:spcPct val="0"/>
              </a:spcBef>
              <a:spcAft>
                <a:spcPct val="0"/>
              </a:spcAft>
            </a:pPr>
            <a:r>
              <a:rPr lang="en-GB" sz="1013" dirty="0" err="1">
                <a:solidFill>
                  <a:srgbClr val="000000"/>
                </a:solidFill>
              </a:rPr>
              <a:t>Prodrome</a:t>
            </a:r>
            <a:r>
              <a:rPr lang="en-GB" sz="1013" dirty="0">
                <a:solidFill>
                  <a:srgbClr val="000000"/>
                </a:solidFill>
              </a:rPr>
              <a:t> phase</a:t>
            </a:r>
          </a:p>
        </p:txBody>
      </p:sp>
      <p:sp>
        <p:nvSpPr>
          <p:cNvPr id="30" name="Text Box 49"/>
          <p:cNvSpPr txBox="1">
            <a:spLocks noChangeArrowheads="1"/>
          </p:cNvSpPr>
          <p:nvPr/>
        </p:nvSpPr>
        <p:spPr bwMode="auto">
          <a:xfrm>
            <a:off x="3170789" y="4760412"/>
            <a:ext cx="1252267"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b="1">
                <a:solidFill>
                  <a:schemeClr val="tx1"/>
                </a:solidFill>
                <a:latin typeface="Arial" pitchFamily="34" charset="0"/>
              </a:defRPr>
            </a:lvl1pPr>
            <a:lvl2pPr marL="742950" indent="-285750" eaLnBrk="0" hangingPunct="0">
              <a:defRPr sz="2800" b="1">
                <a:solidFill>
                  <a:schemeClr val="tx1"/>
                </a:solidFill>
                <a:latin typeface="Arial" pitchFamily="34" charset="0"/>
              </a:defRPr>
            </a:lvl2pPr>
            <a:lvl3pPr marL="1143000" indent="-228600" eaLnBrk="0" hangingPunct="0">
              <a:defRPr sz="2800" b="1">
                <a:solidFill>
                  <a:schemeClr val="tx1"/>
                </a:solidFill>
                <a:latin typeface="Arial" pitchFamily="34" charset="0"/>
              </a:defRPr>
            </a:lvl3pPr>
            <a:lvl4pPr marL="1600200" indent="-228600" eaLnBrk="0" hangingPunct="0">
              <a:defRPr sz="2800" b="1">
                <a:solidFill>
                  <a:schemeClr val="tx1"/>
                </a:solidFill>
                <a:latin typeface="Arial" pitchFamily="34" charset="0"/>
              </a:defRPr>
            </a:lvl4pPr>
            <a:lvl5pPr marL="2057400" indent="-228600" eaLnBrk="0" hangingPunct="0">
              <a:defRPr sz="2800" b="1">
                <a:solidFill>
                  <a:schemeClr val="tx1"/>
                </a:solidFill>
                <a:latin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defRPr>
            </a:lvl9pPr>
          </a:lstStyle>
          <a:p>
            <a:pPr algn="ctr" eaLnBrk="1" fontAlgn="base" hangingPunct="1">
              <a:spcBef>
                <a:spcPct val="0"/>
              </a:spcBef>
              <a:spcAft>
                <a:spcPct val="0"/>
              </a:spcAft>
            </a:pPr>
            <a:r>
              <a:rPr lang="en-GB" sz="1013" dirty="0">
                <a:solidFill>
                  <a:srgbClr val="000000"/>
                </a:solidFill>
              </a:rPr>
              <a:t>Premorbid phase</a:t>
            </a:r>
          </a:p>
        </p:txBody>
      </p:sp>
      <p:sp>
        <p:nvSpPr>
          <p:cNvPr id="31" name="Rectangle 36"/>
          <p:cNvSpPr txBox="1">
            <a:spLocks noChangeArrowheads="1"/>
          </p:cNvSpPr>
          <p:nvPr/>
        </p:nvSpPr>
        <p:spPr>
          <a:xfrm>
            <a:off x="2186333" y="717929"/>
            <a:ext cx="4742111" cy="34856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b="1" dirty="0"/>
              <a:t>What events precede psychosis?</a:t>
            </a:r>
          </a:p>
        </p:txBody>
      </p:sp>
      <p:sp>
        <p:nvSpPr>
          <p:cNvPr id="2" name="32-Point Star 1"/>
          <p:cNvSpPr/>
          <p:nvPr/>
        </p:nvSpPr>
        <p:spPr>
          <a:xfrm>
            <a:off x="6314346" y="2297577"/>
            <a:ext cx="647420" cy="2309534"/>
          </a:xfrm>
          <a:prstGeom prst="star32">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3458" eaLnBrk="0" fontAlgn="base" hangingPunct="0">
              <a:spcBef>
                <a:spcPct val="0"/>
              </a:spcBef>
              <a:spcAft>
                <a:spcPct val="0"/>
              </a:spcAft>
            </a:pPr>
            <a:r>
              <a:rPr lang="en-GB" sz="1350" b="1" dirty="0">
                <a:solidFill>
                  <a:srgbClr val="FFFF00"/>
                </a:solidFill>
                <a:latin typeface="Tahoma" pitchFamily="34" charset="0"/>
                <a:ea typeface="Tahoma" pitchFamily="34" charset="0"/>
                <a:cs typeface="Tahoma" pitchFamily="34" charset="0"/>
              </a:rPr>
              <a:t>P</a:t>
            </a:r>
          </a:p>
          <a:p>
            <a:pPr algn="ctr" defTabSz="513458" eaLnBrk="0" fontAlgn="base" hangingPunct="0">
              <a:spcBef>
                <a:spcPct val="0"/>
              </a:spcBef>
              <a:spcAft>
                <a:spcPct val="0"/>
              </a:spcAft>
            </a:pPr>
            <a:r>
              <a:rPr lang="en-GB" sz="1350" b="1" dirty="0">
                <a:solidFill>
                  <a:srgbClr val="FFFF00"/>
                </a:solidFill>
                <a:latin typeface="Tahoma" pitchFamily="34" charset="0"/>
                <a:ea typeface="Tahoma" pitchFamily="34" charset="0"/>
                <a:cs typeface="Tahoma" pitchFamily="34" charset="0"/>
              </a:rPr>
              <a:t>S</a:t>
            </a:r>
          </a:p>
          <a:p>
            <a:pPr algn="ctr" defTabSz="513458" eaLnBrk="0" fontAlgn="base" hangingPunct="0">
              <a:spcBef>
                <a:spcPct val="0"/>
              </a:spcBef>
              <a:spcAft>
                <a:spcPct val="0"/>
              </a:spcAft>
            </a:pPr>
            <a:r>
              <a:rPr lang="en-GB" sz="1350" b="1" dirty="0">
                <a:solidFill>
                  <a:srgbClr val="FFFF00"/>
                </a:solidFill>
                <a:latin typeface="Tahoma" pitchFamily="34" charset="0"/>
                <a:ea typeface="Tahoma" pitchFamily="34" charset="0"/>
                <a:cs typeface="Tahoma" pitchFamily="34" charset="0"/>
              </a:rPr>
              <a:t>Y</a:t>
            </a:r>
          </a:p>
          <a:p>
            <a:pPr algn="ctr" defTabSz="513458" eaLnBrk="0" fontAlgn="base" hangingPunct="0">
              <a:spcBef>
                <a:spcPct val="0"/>
              </a:spcBef>
              <a:spcAft>
                <a:spcPct val="0"/>
              </a:spcAft>
            </a:pPr>
            <a:r>
              <a:rPr lang="en-GB" sz="1350" b="1" dirty="0">
                <a:solidFill>
                  <a:srgbClr val="FFFF00"/>
                </a:solidFill>
                <a:latin typeface="Tahoma" pitchFamily="34" charset="0"/>
                <a:ea typeface="Tahoma" pitchFamily="34" charset="0"/>
                <a:cs typeface="Tahoma" pitchFamily="34" charset="0"/>
              </a:rPr>
              <a:t>C</a:t>
            </a:r>
          </a:p>
          <a:p>
            <a:pPr algn="ctr" defTabSz="513458" eaLnBrk="0" fontAlgn="base" hangingPunct="0">
              <a:spcBef>
                <a:spcPct val="0"/>
              </a:spcBef>
              <a:spcAft>
                <a:spcPct val="0"/>
              </a:spcAft>
            </a:pPr>
            <a:r>
              <a:rPr lang="en-GB" sz="1350" b="1" dirty="0">
                <a:solidFill>
                  <a:srgbClr val="FFFF00"/>
                </a:solidFill>
                <a:latin typeface="Tahoma" pitchFamily="34" charset="0"/>
                <a:ea typeface="Tahoma" pitchFamily="34" charset="0"/>
                <a:cs typeface="Tahoma" pitchFamily="34" charset="0"/>
              </a:rPr>
              <a:t>H</a:t>
            </a:r>
          </a:p>
          <a:p>
            <a:pPr algn="ctr" defTabSz="513458" eaLnBrk="0" fontAlgn="base" hangingPunct="0">
              <a:spcBef>
                <a:spcPct val="0"/>
              </a:spcBef>
              <a:spcAft>
                <a:spcPct val="0"/>
              </a:spcAft>
            </a:pPr>
            <a:r>
              <a:rPr lang="en-GB" sz="1350" b="1" dirty="0">
                <a:solidFill>
                  <a:srgbClr val="FFFF00"/>
                </a:solidFill>
                <a:latin typeface="Tahoma" pitchFamily="34" charset="0"/>
                <a:ea typeface="Tahoma" pitchFamily="34" charset="0"/>
                <a:cs typeface="Tahoma" pitchFamily="34" charset="0"/>
              </a:rPr>
              <a:t>O</a:t>
            </a:r>
          </a:p>
          <a:p>
            <a:pPr algn="ctr" defTabSz="513458" eaLnBrk="0" fontAlgn="base" hangingPunct="0">
              <a:spcBef>
                <a:spcPct val="0"/>
              </a:spcBef>
              <a:spcAft>
                <a:spcPct val="0"/>
              </a:spcAft>
            </a:pPr>
            <a:r>
              <a:rPr lang="en-GB" sz="1350" b="1" dirty="0">
                <a:solidFill>
                  <a:srgbClr val="FFFF00"/>
                </a:solidFill>
                <a:latin typeface="Tahoma" pitchFamily="34" charset="0"/>
                <a:ea typeface="Tahoma" pitchFamily="34" charset="0"/>
                <a:cs typeface="Tahoma" pitchFamily="34" charset="0"/>
              </a:rPr>
              <a:t>S</a:t>
            </a:r>
          </a:p>
          <a:p>
            <a:pPr algn="ctr" defTabSz="513458" eaLnBrk="0" fontAlgn="base" hangingPunct="0">
              <a:spcBef>
                <a:spcPct val="0"/>
              </a:spcBef>
              <a:spcAft>
                <a:spcPct val="0"/>
              </a:spcAft>
            </a:pPr>
            <a:r>
              <a:rPr lang="en-GB" sz="1350" b="1" dirty="0">
                <a:solidFill>
                  <a:srgbClr val="FFFF00"/>
                </a:solidFill>
                <a:latin typeface="Tahoma" pitchFamily="34" charset="0"/>
                <a:ea typeface="Tahoma" pitchFamily="34" charset="0"/>
                <a:cs typeface="Tahoma" pitchFamily="34" charset="0"/>
              </a:rPr>
              <a:t>I</a:t>
            </a:r>
          </a:p>
          <a:p>
            <a:pPr algn="ctr" defTabSz="513458" eaLnBrk="0" fontAlgn="base" hangingPunct="0">
              <a:spcBef>
                <a:spcPct val="0"/>
              </a:spcBef>
              <a:spcAft>
                <a:spcPct val="0"/>
              </a:spcAft>
            </a:pPr>
            <a:r>
              <a:rPr lang="en-GB" sz="1350" b="1" dirty="0">
                <a:solidFill>
                  <a:srgbClr val="FFFF00"/>
                </a:solidFill>
                <a:latin typeface="Tahoma" pitchFamily="34" charset="0"/>
                <a:ea typeface="Tahoma" pitchFamily="34" charset="0"/>
                <a:cs typeface="Tahoma" pitchFamily="34" charset="0"/>
              </a:rPr>
              <a:t>S</a:t>
            </a:r>
          </a:p>
        </p:txBody>
      </p:sp>
    </p:spTree>
    <p:extLst>
      <p:ext uri="{BB962C8B-B14F-4D97-AF65-F5344CB8AC3E}">
        <p14:creationId xmlns:p14="http://schemas.microsoft.com/office/powerpoint/2010/main" val="2884701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ppt_x"/>
                                          </p:val>
                                        </p:tav>
                                        <p:tav tm="100000">
                                          <p:val>
                                            <p:strVal val="#ppt_x"/>
                                          </p:val>
                                        </p:tav>
                                      </p:tavLst>
                                    </p:anim>
                                    <p:anim calcmode="lin" valueType="num">
                                      <p:cBhvr additive="base">
                                        <p:cTn id="16" dur="10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000" fill="hold"/>
                                        <p:tgtEl>
                                          <p:spTgt spid="24"/>
                                        </p:tgtEl>
                                        <p:attrNameLst>
                                          <p:attrName>ppt_x</p:attrName>
                                        </p:attrNameLst>
                                      </p:cBhvr>
                                      <p:tavLst>
                                        <p:tav tm="0">
                                          <p:val>
                                            <p:strVal val="#ppt_x"/>
                                          </p:val>
                                        </p:tav>
                                        <p:tav tm="100000">
                                          <p:val>
                                            <p:strVal val="#ppt_x"/>
                                          </p:val>
                                        </p:tav>
                                      </p:tavLst>
                                    </p:anim>
                                    <p:anim calcmode="lin" valueType="num">
                                      <p:cBhvr additive="base">
                                        <p:cTn id="20" dur="10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10" presetClass="entr" presetSubtype="0" fill="hold" grpId="0" nodeType="afterEffect">
                                  <p:stCondLst>
                                    <p:cond delay="10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2000"/>
                                        <p:tgtEl>
                                          <p:spTgt spid="8"/>
                                        </p:tgtEl>
                                      </p:cBhvr>
                                    </p:animEffect>
                                  </p:childTnLst>
                                </p:cTn>
                              </p:par>
                              <p:par>
                                <p:cTn id="25" presetID="10" presetClass="entr" presetSubtype="0" fill="hold" grpId="0" nodeType="withEffect">
                                  <p:stCondLst>
                                    <p:cond delay="100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par>
                          <p:cTn id="28" fill="hold">
                            <p:stCondLst>
                              <p:cond delay="4000"/>
                            </p:stCondLst>
                            <p:childTnLst>
                              <p:par>
                                <p:cTn id="29" presetID="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000" fill="hold"/>
                                        <p:tgtEl>
                                          <p:spTgt spid="23"/>
                                        </p:tgtEl>
                                        <p:attrNameLst>
                                          <p:attrName>ppt_x</p:attrName>
                                        </p:attrNameLst>
                                      </p:cBhvr>
                                      <p:tavLst>
                                        <p:tav tm="0">
                                          <p:val>
                                            <p:strVal val="0-#ppt_w/2"/>
                                          </p:val>
                                        </p:tav>
                                        <p:tav tm="100000">
                                          <p:val>
                                            <p:strVal val="#ppt_x"/>
                                          </p:val>
                                        </p:tav>
                                      </p:tavLst>
                                    </p:anim>
                                    <p:anim calcmode="lin" valueType="num">
                                      <p:cBhvr additive="base">
                                        <p:cTn id="32" dur="10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5000"/>
                            </p:stCondLst>
                            <p:childTnLst>
                              <p:par>
                                <p:cTn id="34" presetID="2" presetClass="entr" presetSubtype="1"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1000" fill="hold"/>
                                        <p:tgtEl>
                                          <p:spTgt spid="5"/>
                                        </p:tgtEl>
                                        <p:attrNameLst>
                                          <p:attrName>ppt_x</p:attrName>
                                        </p:attrNameLst>
                                      </p:cBhvr>
                                      <p:tavLst>
                                        <p:tav tm="0">
                                          <p:val>
                                            <p:strVal val="#ppt_x"/>
                                          </p:val>
                                        </p:tav>
                                        <p:tav tm="100000">
                                          <p:val>
                                            <p:strVal val="#ppt_x"/>
                                          </p:val>
                                        </p:tav>
                                      </p:tavLst>
                                    </p:anim>
                                    <p:anim calcmode="lin" valueType="num">
                                      <p:cBhvr additive="base">
                                        <p:cTn id="37" dur="1000" fill="hold"/>
                                        <p:tgtEl>
                                          <p:spTgt spid="5"/>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1000" fill="hold"/>
                                        <p:tgtEl>
                                          <p:spTgt spid="25"/>
                                        </p:tgtEl>
                                        <p:attrNameLst>
                                          <p:attrName>ppt_x</p:attrName>
                                        </p:attrNameLst>
                                      </p:cBhvr>
                                      <p:tavLst>
                                        <p:tav tm="0">
                                          <p:val>
                                            <p:strVal val="#ppt_x"/>
                                          </p:val>
                                        </p:tav>
                                        <p:tav tm="100000">
                                          <p:val>
                                            <p:strVal val="#ppt_x"/>
                                          </p:val>
                                        </p:tav>
                                      </p:tavLst>
                                    </p:anim>
                                    <p:anim calcmode="lin" valueType="num">
                                      <p:cBhvr additive="base">
                                        <p:cTn id="41" dur="1000" fill="hold"/>
                                        <p:tgtEl>
                                          <p:spTgt spid="25"/>
                                        </p:tgtEl>
                                        <p:attrNameLst>
                                          <p:attrName>ppt_y</p:attrName>
                                        </p:attrNameLst>
                                      </p:cBhvr>
                                      <p:tavLst>
                                        <p:tav tm="0">
                                          <p:val>
                                            <p:strVal val="0-#ppt_h/2"/>
                                          </p:val>
                                        </p:tav>
                                        <p:tav tm="100000">
                                          <p:val>
                                            <p:strVal val="#ppt_y"/>
                                          </p:val>
                                        </p:tav>
                                      </p:tavLst>
                                    </p:anim>
                                  </p:childTnLst>
                                </p:cTn>
                              </p:par>
                            </p:childTnLst>
                          </p:cTn>
                        </p:par>
                        <p:par>
                          <p:cTn id="42" fill="hold">
                            <p:stCondLst>
                              <p:cond delay="6000"/>
                            </p:stCondLst>
                            <p:childTnLst>
                              <p:par>
                                <p:cTn id="43" presetID="1" presetClass="entr" presetSubtype="0" fill="hold" grpId="0" nodeType="afterEffect">
                                  <p:stCondLst>
                                    <p:cond delay="1000"/>
                                  </p:stCondLst>
                                  <p:childTnLst>
                                    <p:set>
                                      <p:cBhvr>
                                        <p:cTn id="44" dur="1" fill="hold">
                                          <p:stCondLst>
                                            <p:cond delay="0"/>
                                          </p:stCondLst>
                                        </p:cTn>
                                        <p:tgtEl>
                                          <p:spTgt spid="9"/>
                                        </p:tgtEl>
                                        <p:attrNameLst>
                                          <p:attrName>style.visibility</p:attrName>
                                        </p:attrNameLst>
                                      </p:cBhvr>
                                      <p:to>
                                        <p:strVal val="visible"/>
                                      </p:to>
                                    </p:set>
                                  </p:childTnLst>
                                </p:cTn>
                              </p:par>
                            </p:childTnLst>
                          </p:cTn>
                        </p:par>
                        <p:par>
                          <p:cTn id="45" fill="hold">
                            <p:stCondLst>
                              <p:cond delay="7000"/>
                            </p:stCondLst>
                            <p:childTnLst>
                              <p:par>
                                <p:cTn id="46" presetID="2" presetClass="entr" presetSubtype="1"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1000" fill="hold"/>
                                        <p:tgtEl>
                                          <p:spTgt spid="6"/>
                                        </p:tgtEl>
                                        <p:attrNameLst>
                                          <p:attrName>ppt_x</p:attrName>
                                        </p:attrNameLst>
                                      </p:cBhvr>
                                      <p:tavLst>
                                        <p:tav tm="0">
                                          <p:val>
                                            <p:strVal val="#ppt_x"/>
                                          </p:val>
                                        </p:tav>
                                        <p:tav tm="100000">
                                          <p:val>
                                            <p:strVal val="#ppt_x"/>
                                          </p:val>
                                        </p:tav>
                                      </p:tavLst>
                                    </p:anim>
                                    <p:anim calcmode="lin" valueType="num">
                                      <p:cBhvr additive="base">
                                        <p:cTn id="49" dur="1000" fill="hold"/>
                                        <p:tgtEl>
                                          <p:spTgt spid="6"/>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1000" fill="hold"/>
                                        <p:tgtEl>
                                          <p:spTgt spid="22"/>
                                        </p:tgtEl>
                                        <p:attrNameLst>
                                          <p:attrName>ppt_x</p:attrName>
                                        </p:attrNameLst>
                                      </p:cBhvr>
                                      <p:tavLst>
                                        <p:tav tm="0">
                                          <p:val>
                                            <p:strVal val="#ppt_x"/>
                                          </p:val>
                                        </p:tav>
                                        <p:tav tm="100000">
                                          <p:val>
                                            <p:strVal val="#ppt_x"/>
                                          </p:val>
                                        </p:tav>
                                      </p:tavLst>
                                    </p:anim>
                                    <p:anim calcmode="lin" valueType="num">
                                      <p:cBhvr additive="base">
                                        <p:cTn id="53" dur="1000" fill="hold"/>
                                        <p:tgtEl>
                                          <p:spTgt spid="22"/>
                                        </p:tgtEl>
                                        <p:attrNameLst>
                                          <p:attrName>ppt_y</p:attrName>
                                        </p:attrNameLst>
                                      </p:cBhvr>
                                      <p:tavLst>
                                        <p:tav tm="0">
                                          <p:val>
                                            <p:strVal val="0-#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1000" fill="hold"/>
                                        <p:tgtEl>
                                          <p:spTgt spid="12"/>
                                        </p:tgtEl>
                                        <p:attrNameLst>
                                          <p:attrName>ppt_x</p:attrName>
                                        </p:attrNameLst>
                                      </p:cBhvr>
                                      <p:tavLst>
                                        <p:tav tm="0">
                                          <p:val>
                                            <p:strVal val="#ppt_x"/>
                                          </p:val>
                                        </p:tav>
                                        <p:tav tm="100000">
                                          <p:val>
                                            <p:strVal val="#ppt_x"/>
                                          </p:val>
                                        </p:tav>
                                      </p:tavLst>
                                    </p:anim>
                                    <p:anim calcmode="lin" valueType="num">
                                      <p:cBhvr additive="base">
                                        <p:cTn id="57" dur="1000" fill="hold"/>
                                        <p:tgtEl>
                                          <p:spTgt spid="12"/>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additive="base">
                                        <p:cTn id="60" dur="1000" fill="hold"/>
                                        <p:tgtEl>
                                          <p:spTgt spid="27"/>
                                        </p:tgtEl>
                                        <p:attrNameLst>
                                          <p:attrName>ppt_x</p:attrName>
                                        </p:attrNameLst>
                                      </p:cBhvr>
                                      <p:tavLst>
                                        <p:tav tm="0">
                                          <p:val>
                                            <p:strVal val="#ppt_x"/>
                                          </p:val>
                                        </p:tav>
                                        <p:tav tm="100000">
                                          <p:val>
                                            <p:strVal val="#ppt_x"/>
                                          </p:val>
                                        </p:tav>
                                      </p:tavLst>
                                    </p:anim>
                                    <p:anim calcmode="lin" valueType="num">
                                      <p:cBhvr additive="base">
                                        <p:cTn id="61" dur="1000" fill="hold"/>
                                        <p:tgtEl>
                                          <p:spTgt spid="27"/>
                                        </p:tgtEl>
                                        <p:attrNameLst>
                                          <p:attrName>ppt_y</p:attrName>
                                        </p:attrNameLst>
                                      </p:cBhvr>
                                      <p:tavLst>
                                        <p:tav tm="0">
                                          <p:val>
                                            <p:strVal val="1+#ppt_h/2"/>
                                          </p:val>
                                        </p:tav>
                                        <p:tav tm="100000">
                                          <p:val>
                                            <p:strVal val="#ppt_y"/>
                                          </p:val>
                                        </p:tav>
                                      </p:tavLst>
                                    </p:anim>
                                  </p:childTnLst>
                                </p:cTn>
                              </p:par>
                            </p:childTnLst>
                          </p:cTn>
                        </p:par>
                        <p:par>
                          <p:cTn id="62" fill="hold">
                            <p:stCondLst>
                              <p:cond delay="8000"/>
                            </p:stCondLst>
                            <p:childTnLst>
                              <p:par>
                                <p:cTn id="63" presetID="10" presetClass="entr" presetSubtype="0"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500"/>
                                        <p:tgtEl>
                                          <p:spTgt spid="29"/>
                                        </p:tgtEl>
                                      </p:cBhvr>
                                    </p:animEffect>
                                  </p:childTnLst>
                                </p:cTn>
                              </p:par>
                            </p:childTnLst>
                          </p:cTn>
                        </p:par>
                        <p:par>
                          <p:cTn id="66" fill="hold">
                            <p:stCondLst>
                              <p:cond delay="8500"/>
                            </p:stCondLst>
                            <p:childTnLst>
                              <p:par>
                                <p:cTn id="67" presetID="10" presetClass="entr" presetSubtype="0"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1000"/>
                                        <p:tgtEl>
                                          <p:spTgt spid="10"/>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500"/>
                                        <p:tgtEl>
                                          <p:spTgt spid="2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fade">
                                      <p:cBhvr>
                                        <p:cTn id="7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5" grpId="0" animBg="1"/>
      <p:bldP spid="27" grpId="0" animBg="1"/>
      <p:bldP spid="24" grpId="0" animBg="1"/>
      <p:bldP spid="26" grpId="0" animBg="1"/>
      <p:bldP spid="23" grpId="0" animBg="1"/>
      <p:bldP spid="4" grpId="0" animBg="1"/>
      <p:bldP spid="5" grpId="0" animBg="1"/>
      <p:bldP spid="6" grpId="0" animBg="1"/>
      <p:bldP spid="8" grpId="0" animBg="1"/>
      <p:bldP spid="9" grpId="0" animBg="1"/>
      <p:bldP spid="10" grpId="0" animBg="1"/>
      <p:bldP spid="11" grpId="0" animBg="1"/>
      <p:bldP spid="12" grpId="0" animBg="1"/>
      <p:bldP spid="28" grpId="0"/>
      <p:bldP spid="29" grpId="0"/>
      <p:bldP spid="30" grpId="0"/>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a:xfrm>
            <a:off x="1527175" y="333375"/>
            <a:ext cx="6645275" cy="1144588"/>
          </a:xfrm>
        </p:spPr>
        <p:txBody>
          <a:bodyPr>
            <a:normAutofit fontScale="90000"/>
          </a:bodyPr>
          <a:lstStyle/>
          <a:p>
            <a:r>
              <a:rPr lang="en-US" dirty="0" smtClean="0">
                <a:latin typeface="Kings Caslon Display" charset="0"/>
              </a:rPr>
              <a:t>An Integrated Model of Schizophrenia </a:t>
            </a:r>
            <a:endParaRPr lang="en-US" dirty="0">
              <a:latin typeface="Kings Caslon Display" charset="0"/>
            </a:endParaRPr>
          </a:p>
        </p:txBody>
      </p:sp>
      <p:sp>
        <p:nvSpPr>
          <p:cNvPr id="87042" name="Content Placeholder 2"/>
          <p:cNvSpPr>
            <a:spLocks noGrp="1"/>
          </p:cNvSpPr>
          <p:nvPr>
            <p:ph idx="4294967295"/>
          </p:nvPr>
        </p:nvSpPr>
        <p:spPr>
          <a:xfrm>
            <a:off x="457200" y="1600200"/>
            <a:ext cx="8229600" cy="4525963"/>
          </a:xfrm>
        </p:spPr>
        <p:txBody>
          <a:bodyPr/>
          <a:lstStyle/>
          <a:p>
            <a:endParaRPr lang="en-US">
              <a:latin typeface="BureauGrotesqueFiveOne" charset="0"/>
            </a:endParaRPr>
          </a:p>
        </p:txBody>
      </p:sp>
      <p:sp>
        <p:nvSpPr>
          <p:cNvPr id="87043" name="TextBox 3"/>
          <p:cNvSpPr txBox="1">
            <a:spLocks noChangeArrowheads="1"/>
          </p:cNvSpPr>
          <p:nvPr/>
        </p:nvSpPr>
        <p:spPr bwMode="auto">
          <a:xfrm>
            <a:off x="700088" y="6021388"/>
            <a:ext cx="8205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6" tIns="41469" rIns="82936" bIns="41469">
            <a:spAutoFit/>
          </a:bodyPr>
          <a:lstStyle>
            <a:lvl1pPr defTabSz="828675">
              <a:defRPr sz="2000" u="sng">
                <a:solidFill>
                  <a:schemeClr val="tx1"/>
                </a:solidFill>
                <a:latin typeface="Arial" charset="0"/>
                <a:ea typeface="ＭＳ Ｐゴシック" charset="0"/>
                <a:cs typeface="ＭＳ Ｐゴシック" charset="0"/>
              </a:defRPr>
            </a:lvl1pPr>
            <a:lvl2pPr marL="742950" indent="-285750" defTabSz="828675">
              <a:defRPr sz="2000" u="sng">
                <a:solidFill>
                  <a:schemeClr val="tx1"/>
                </a:solidFill>
                <a:latin typeface="Arial" charset="0"/>
                <a:ea typeface="ＭＳ Ｐゴシック" charset="0"/>
              </a:defRPr>
            </a:lvl2pPr>
            <a:lvl3pPr marL="1143000" indent="-228600" defTabSz="828675">
              <a:defRPr sz="2000" u="sng">
                <a:solidFill>
                  <a:schemeClr val="tx1"/>
                </a:solidFill>
                <a:latin typeface="Arial" charset="0"/>
                <a:ea typeface="ＭＳ Ｐゴシック" charset="0"/>
              </a:defRPr>
            </a:lvl3pPr>
            <a:lvl4pPr marL="1600200" indent="-228600" defTabSz="828675">
              <a:defRPr sz="2000" u="sng">
                <a:solidFill>
                  <a:schemeClr val="tx1"/>
                </a:solidFill>
                <a:latin typeface="Arial" charset="0"/>
                <a:ea typeface="ＭＳ Ｐゴシック" charset="0"/>
              </a:defRPr>
            </a:lvl4pPr>
            <a:lvl5pPr marL="2057400" indent="-228600" defTabSz="828675">
              <a:defRPr sz="2000" u="sng">
                <a:solidFill>
                  <a:schemeClr val="tx1"/>
                </a:solidFill>
                <a:latin typeface="Arial" charset="0"/>
                <a:ea typeface="ＭＳ Ｐゴシック" charset="0"/>
              </a:defRPr>
            </a:lvl5pPr>
            <a:lvl6pPr marL="2514600" indent="-228600" algn="ctr" defTabSz="828675" eaLnBrk="0" fontAlgn="base" hangingPunct="0">
              <a:spcBef>
                <a:spcPct val="0"/>
              </a:spcBef>
              <a:spcAft>
                <a:spcPct val="0"/>
              </a:spcAft>
              <a:defRPr sz="2000" u="sng">
                <a:solidFill>
                  <a:schemeClr val="tx1"/>
                </a:solidFill>
                <a:latin typeface="Arial" charset="0"/>
                <a:ea typeface="ＭＳ Ｐゴシック" charset="0"/>
              </a:defRPr>
            </a:lvl6pPr>
            <a:lvl7pPr marL="2971800" indent="-228600" algn="ctr" defTabSz="828675" eaLnBrk="0" fontAlgn="base" hangingPunct="0">
              <a:spcBef>
                <a:spcPct val="0"/>
              </a:spcBef>
              <a:spcAft>
                <a:spcPct val="0"/>
              </a:spcAft>
              <a:defRPr sz="2000" u="sng">
                <a:solidFill>
                  <a:schemeClr val="tx1"/>
                </a:solidFill>
                <a:latin typeface="Arial" charset="0"/>
                <a:ea typeface="ＭＳ Ｐゴシック" charset="0"/>
              </a:defRPr>
            </a:lvl7pPr>
            <a:lvl8pPr marL="3429000" indent="-228600" algn="ctr" defTabSz="828675" eaLnBrk="0" fontAlgn="base" hangingPunct="0">
              <a:spcBef>
                <a:spcPct val="0"/>
              </a:spcBef>
              <a:spcAft>
                <a:spcPct val="0"/>
              </a:spcAft>
              <a:defRPr sz="2000" u="sng">
                <a:solidFill>
                  <a:schemeClr val="tx1"/>
                </a:solidFill>
                <a:latin typeface="Arial" charset="0"/>
                <a:ea typeface="ＭＳ Ｐゴシック" charset="0"/>
              </a:defRPr>
            </a:lvl8pPr>
            <a:lvl9pPr marL="3886200" indent="-228600" algn="ctr" defTabSz="828675" eaLnBrk="0" fontAlgn="base" hangingPunct="0">
              <a:spcBef>
                <a:spcPct val="0"/>
              </a:spcBef>
              <a:spcAft>
                <a:spcPct val="0"/>
              </a:spcAft>
              <a:defRPr sz="2000" u="sng">
                <a:solidFill>
                  <a:schemeClr val="tx1"/>
                </a:solidFill>
                <a:latin typeface="Arial" charset="0"/>
                <a:ea typeface="ＭＳ Ｐゴシック" charset="0"/>
              </a:defRPr>
            </a:lvl9pPr>
          </a:lstStyle>
          <a:p>
            <a:pPr algn="l" eaLnBrk="1" hangingPunct="1"/>
            <a:r>
              <a:rPr lang="en-GB" u="none"/>
              <a:t>Howes &amp; Murray Schizophrenia: an integrated sociodevelopmental-cognitive model. Lancet ,383, p1677–1687, 10 May 2014</a:t>
            </a:r>
            <a:endParaRPr lang="en-US" u="none"/>
          </a:p>
        </p:txBody>
      </p:sp>
      <p:pic>
        <p:nvPicPr>
          <p:cNvPr id="8704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5" y="2009775"/>
            <a:ext cx="866775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107950" y="1792288"/>
            <a:ext cx="1152525" cy="3149600"/>
          </a:xfrm>
          <a:prstGeom prst="rect">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22" tIns="45711" rIns="91422" bIns="45711"/>
          <a:lstStyle/>
          <a:p>
            <a:pPr algn="l" defTabSz="1204913" eaLnBrk="1" hangingPunct="1">
              <a:defRPr/>
            </a:pPr>
            <a:endParaRPr lang="en-US" sz="2400" u="none">
              <a:solidFill>
                <a:srgbClr val="E3284A"/>
              </a:solidFill>
              <a:cs typeface="+mn-cs"/>
            </a:endParaRPr>
          </a:p>
        </p:txBody>
      </p:sp>
      <p:sp>
        <p:nvSpPr>
          <p:cNvPr id="9" name="Rectangle 8"/>
          <p:cNvSpPr/>
          <p:nvPr/>
        </p:nvSpPr>
        <p:spPr bwMode="auto">
          <a:xfrm>
            <a:off x="1836738" y="2430463"/>
            <a:ext cx="1366837" cy="998537"/>
          </a:xfrm>
          <a:prstGeom prst="rect">
            <a:avLst/>
          </a:prstGeom>
          <a:solidFill>
            <a:schemeClr val="accent5">
              <a:lumMod val="20000"/>
              <a:lumOff val="80000"/>
            </a:schemeClr>
          </a:solidFill>
          <a:ln w="9525" cap="flat" cmpd="sng" algn="ctr">
            <a:noFill/>
            <a:prstDash val="solid"/>
            <a:round/>
            <a:headEnd type="none" w="med" len="med"/>
            <a:tailEnd type="none" w="med" len="med"/>
          </a:ln>
          <a:effectLst/>
          <a:extLst/>
        </p:spPr>
        <p:txBody>
          <a:bodyPr lIns="91422" tIns="45711" rIns="91422" bIns="45711"/>
          <a:lstStyle/>
          <a:p>
            <a:pPr algn="l" defTabSz="1206250" eaLnBrk="1" fontAlgn="auto" hangingPunct="1">
              <a:spcBef>
                <a:spcPts val="0"/>
              </a:spcBef>
              <a:spcAft>
                <a:spcPts val="0"/>
              </a:spcAft>
              <a:defRPr/>
            </a:pPr>
            <a:endParaRPr lang="en-US" sz="2400" u="none">
              <a:solidFill>
                <a:srgbClr val="E3284A"/>
              </a:solidFill>
              <a:ea typeface="+mn-ea"/>
              <a:cs typeface="+mn-cs"/>
            </a:endParaRPr>
          </a:p>
        </p:txBody>
      </p:sp>
      <p:sp>
        <p:nvSpPr>
          <p:cNvPr id="10" name="Rectangle 9"/>
          <p:cNvSpPr/>
          <p:nvPr/>
        </p:nvSpPr>
        <p:spPr bwMode="auto">
          <a:xfrm>
            <a:off x="1260475" y="2051050"/>
            <a:ext cx="7426325" cy="396875"/>
          </a:xfrm>
          <a:prstGeom prst="rect">
            <a:avLst/>
          </a:prstGeom>
          <a:solidFill>
            <a:schemeClr val="accent5">
              <a:lumMod val="20000"/>
              <a:lumOff val="80000"/>
            </a:schemeClr>
          </a:solidFill>
          <a:ln w="9525" cap="flat" cmpd="sng" algn="ctr">
            <a:noFill/>
            <a:prstDash val="solid"/>
            <a:round/>
            <a:headEnd type="none" w="med" len="med"/>
            <a:tailEnd type="none" w="med" len="med"/>
          </a:ln>
          <a:effectLst/>
          <a:extLst/>
        </p:spPr>
        <p:txBody>
          <a:bodyPr lIns="91422" tIns="45711" rIns="91422" bIns="45711"/>
          <a:lstStyle/>
          <a:p>
            <a:pPr algn="l" defTabSz="1206250" eaLnBrk="1" fontAlgn="auto" hangingPunct="1">
              <a:spcBef>
                <a:spcPts val="0"/>
              </a:spcBef>
              <a:spcAft>
                <a:spcPts val="0"/>
              </a:spcAft>
              <a:defRPr/>
            </a:pPr>
            <a:endParaRPr lang="en-US" sz="2400" u="none">
              <a:solidFill>
                <a:srgbClr val="E3284A"/>
              </a:solidFill>
              <a:ea typeface="+mn-ea"/>
              <a:cs typeface="+mn-cs"/>
            </a:endParaRPr>
          </a:p>
        </p:txBody>
      </p:sp>
      <p:sp>
        <p:nvSpPr>
          <p:cNvPr id="11" name="Rectangle 10"/>
          <p:cNvSpPr/>
          <p:nvPr/>
        </p:nvSpPr>
        <p:spPr bwMode="auto">
          <a:xfrm>
            <a:off x="3903663" y="3521075"/>
            <a:ext cx="1727200" cy="701675"/>
          </a:xfrm>
          <a:prstGeom prst="rect">
            <a:avLst/>
          </a:prstGeom>
          <a:solidFill>
            <a:schemeClr val="accent5">
              <a:lumMod val="20000"/>
              <a:lumOff val="80000"/>
            </a:schemeClr>
          </a:solidFill>
          <a:ln w="9525" cap="flat" cmpd="sng" algn="ctr">
            <a:noFill/>
            <a:prstDash val="solid"/>
            <a:round/>
            <a:headEnd type="none" w="med" len="med"/>
            <a:tailEnd type="none" w="med" len="med"/>
          </a:ln>
          <a:effectLst/>
          <a:extLst/>
        </p:spPr>
        <p:txBody>
          <a:bodyPr lIns="91422" tIns="45711" rIns="91422" bIns="45711"/>
          <a:lstStyle/>
          <a:p>
            <a:pPr algn="l" defTabSz="1206250" eaLnBrk="1" fontAlgn="auto" hangingPunct="1">
              <a:spcBef>
                <a:spcPts val="0"/>
              </a:spcBef>
              <a:spcAft>
                <a:spcPts val="0"/>
              </a:spcAft>
              <a:defRPr/>
            </a:pPr>
            <a:endParaRPr lang="en-US" sz="2400" u="none">
              <a:solidFill>
                <a:srgbClr val="E3284A"/>
              </a:solidFill>
              <a:ea typeface="+mn-ea"/>
              <a:cs typeface="+mn-cs"/>
            </a:endParaRPr>
          </a:p>
        </p:txBody>
      </p:sp>
      <p:sp>
        <p:nvSpPr>
          <p:cNvPr id="12" name="Rectangle 11"/>
          <p:cNvSpPr/>
          <p:nvPr/>
        </p:nvSpPr>
        <p:spPr bwMode="auto">
          <a:xfrm>
            <a:off x="6089650" y="2573338"/>
            <a:ext cx="2816225" cy="1711325"/>
          </a:xfrm>
          <a:prstGeom prst="rect">
            <a:avLst/>
          </a:prstGeom>
          <a:solidFill>
            <a:schemeClr val="accent5">
              <a:lumMod val="20000"/>
              <a:lumOff val="80000"/>
            </a:schemeClr>
          </a:solidFill>
          <a:ln w="9525" cap="flat" cmpd="sng" algn="ctr">
            <a:noFill/>
            <a:prstDash val="solid"/>
            <a:round/>
            <a:headEnd type="none" w="med" len="med"/>
            <a:tailEnd type="none" w="med" len="med"/>
          </a:ln>
          <a:effectLst/>
          <a:extLst/>
        </p:spPr>
        <p:txBody>
          <a:bodyPr lIns="91422" tIns="45711" rIns="91422" bIns="45711"/>
          <a:lstStyle/>
          <a:p>
            <a:pPr algn="l" defTabSz="1206250" eaLnBrk="1" fontAlgn="auto" hangingPunct="1">
              <a:spcBef>
                <a:spcPts val="0"/>
              </a:spcBef>
              <a:spcAft>
                <a:spcPts val="0"/>
              </a:spcAft>
              <a:defRPr/>
            </a:pPr>
            <a:endParaRPr lang="en-US" sz="2400" u="none">
              <a:solidFill>
                <a:srgbClr val="E3284A"/>
              </a:solidFill>
              <a:ea typeface="+mn-ea"/>
              <a:cs typeface="+mn-cs"/>
            </a:endParaRPr>
          </a:p>
        </p:txBody>
      </p:sp>
      <p:grpSp>
        <p:nvGrpSpPr>
          <p:cNvPr id="5" name="Group 4"/>
          <p:cNvGrpSpPr>
            <a:grpSpLocks/>
          </p:cNvGrpSpPr>
          <p:nvPr/>
        </p:nvGrpSpPr>
        <p:grpSpPr bwMode="auto">
          <a:xfrm>
            <a:off x="1260475" y="3740150"/>
            <a:ext cx="7645400" cy="1420813"/>
            <a:chOff x="1389040" y="4123114"/>
            <a:chExt cx="8428567" cy="1566684"/>
          </a:xfrm>
        </p:grpSpPr>
        <p:sp>
          <p:nvSpPr>
            <p:cNvPr id="7" name="Rectangle 6"/>
            <p:cNvSpPr/>
            <p:nvPr/>
          </p:nvSpPr>
          <p:spPr bwMode="auto">
            <a:xfrm>
              <a:off x="1389040" y="4723531"/>
              <a:ext cx="8428567" cy="966267"/>
            </a:xfrm>
            <a:prstGeom prst="rect">
              <a:avLst/>
            </a:prstGeom>
            <a:solidFill>
              <a:schemeClr val="accent5">
                <a:lumMod val="20000"/>
                <a:lumOff val="80000"/>
              </a:schemeClr>
            </a:solidFill>
            <a:ln w="9525" cap="flat" cmpd="sng" algn="ctr">
              <a:solidFill>
                <a:schemeClr val="bg1"/>
              </a:solidFill>
              <a:prstDash val="solid"/>
              <a:round/>
              <a:headEnd type="none" w="med" len="med"/>
              <a:tailEnd type="none" w="med" len="med"/>
            </a:ln>
            <a:effectLst/>
            <a:extLst/>
          </p:spPr>
          <p:txBody>
            <a:bodyPr lIns="100796" tIns="50398" rIns="100796" bIns="50398"/>
            <a:lstStyle/>
            <a:p>
              <a:pPr algn="l" defTabSz="1206250" eaLnBrk="1" fontAlgn="auto" hangingPunct="1">
                <a:spcBef>
                  <a:spcPts val="0"/>
                </a:spcBef>
                <a:spcAft>
                  <a:spcPts val="0"/>
                </a:spcAft>
                <a:defRPr/>
              </a:pPr>
              <a:endParaRPr lang="en-US" sz="2400" u="none">
                <a:solidFill>
                  <a:srgbClr val="E3284A"/>
                </a:solidFill>
                <a:ea typeface="+mn-ea"/>
                <a:cs typeface="+mn-cs"/>
              </a:endParaRPr>
            </a:p>
          </p:txBody>
        </p:sp>
        <p:sp>
          <p:nvSpPr>
            <p:cNvPr id="13" name="Rectangle 12"/>
            <p:cNvSpPr/>
            <p:nvPr/>
          </p:nvSpPr>
          <p:spPr bwMode="auto">
            <a:xfrm>
              <a:off x="5935846" y="4123114"/>
              <a:ext cx="2649678" cy="1566684"/>
            </a:xfrm>
            <a:prstGeom prst="rect">
              <a:avLst/>
            </a:prstGeom>
            <a:solidFill>
              <a:schemeClr val="accent5">
                <a:lumMod val="20000"/>
                <a:lumOff val="80000"/>
              </a:schemeClr>
            </a:solidFill>
            <a:ln w="9525" cap="flat" cmpd="sng" algn="ctr">
              <a:noFill/>
              <a:prstDash val="solid"/>
              <a:round/>
              <a:headEnd type="none" w="med" len="med"/>
              <a:tailEnd type="none" w="med" len="med"/>
            </a:ln>
            <a:effectLst/>
            <a:extLst/>
          </p:spPr>
          <p:txBody>
            <a:bodyPr lIns="100796" tIns="50398" rIns="100796" bIns="50398"/>
            <a:lstStyle/>
            <a:p>
              <a:pPr algn="l" defTabSz="1206250" eaLnBrk="1" fontAlgn="auto" hangingPunct="1">
                <a:spcBef>
                  <a:spcPts val="0"/>
                </a:spcBef>
                <a:spcAft>
                  <a:spcPts val="0"/>
                </a:spcAft>
                <a:defRPr/>
              </a:pPr>
              <a:endParaRPr lang="en-US" sz="2400" u="none">
                <a:solidFill>
                  <a:srgbClr val="E3284A"/>
                </a:solidFill>
                <a:ea typeface="+mn-ea"/>
                <a:cs typeface="+mn-cs"/>
              </a:endParaRPr>
            </a:p>
          </p:txBody>
        </p:sp>
      </p:grpSp>
    </p:spTree>
    <p:extLst>
      <p:ext uri="{BB962C8B-B14F-4D97-AF65-F5344CB8AC3E}">
        <p14:creationId xmlns:p14="http://schemas.microsoft.com/office/powerpoint/2010/main" val="26490406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xit" presetSubtype="4" fill="hold" grpId="0" nodeType="clickEffect">
                                  <p:stCondLst>
                                    <p:cond delay="0"/>
                                  </p:stCondLst>
                                  <p:childTnLst>
                                    <p:anim calcmode="lin" valueType="num">
                                      <p:cBhvr additive="base">
                                        <p:cTn id="6" dur="500"/>
                                        <p:tgtEl>
                                          <p:spTgt spid="8"/>
                                        </p:tgtEl>
                                        <p:attrNameLst>
                                          <p:attrName>ppt_x</p:attrName>
                                        </p:attrNameLst>
                                      </p:cBhvr>
                                      <p:tavLst>
                                        <p:tav tm="0">
                                          <p:val>
                                            <p:strVal val="ppt_x"/>
                                          </p:val>
                                        </p:tav>
                                        <p:tav tm="100000">
                                          <p:val>
                                            <p:strVal val="ppt_x"/>
                                          </p:val>
                                        </p:tav>
                                      </p:tavLst>
                                    </p:anim>
                                    <p:anim calcmode="lin" valueType="num">
                                      <p:cBhvr additive="base">
                                        <p:cTn id="7" dur="500"/>
                                        <p:tgtEl>
                                          <p:spTgt spid="8"/>
                                        </p:tgtEl>
                                        <p:attrNameLst>
                                          <p:attrName>ppt_y</p:attrName>
                                        </p:attrNameLst>
                                      </p:cBhvr>
                                      <p:tavLst>
                                        <p:tav tm="0">
                                          <p:val>
                                            <p:strVal val="ppt_y"/>
                                          </p:val>
                                        </p:tav>
                                        <p:tav tm="100000">
                                          <p:val>
                                            <p:strVal val="1+ppt_h/2"/>
                                          </p:val>
                                        </p:tav>
                                      </p:tavLst>
                                    </p:anim>
                                    <p:set>
                                      <p:cBhvr>
                                        <p:cTn id="8" dur="1" fill="hold">
                                          <p:stCondLst>
                                            <p:cond delay="499"/>
                                          </p:stCondLst>
                                        </p:cTn>
                                        <p:tgtEl>
                                          <p:spTgt spid="8"/>
                                        </p:tgtEl>
                                        <p:attrNameLst>
                                          <p:attrName>style.visibility</p:attrName>
                                        </p:attrNameLst>
                                      </p:cBhvr>
                                      <p:to>
                                        <p:strVal val="hidden"/>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xit" presetSubtype="0" fill="hold" grpId="0" nodeType="click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xit" presetSubtype="4" fill="hold" grpId="0" nodeType="clickEffect">
                                  <p:stCondLst>
                                    <p:cond delay="0"/>
                                  </p:stCondLst>
                                  <p:childTnLst>
                                    <p:anim calcmode="lin" valueType="num">
                                      <p:cBhvr additive="base">
                                        <p:cTn id="17" dur="500"/>
                                        <p:tgtEl>
                                          <p:spTgt spid="11"/>
                                        </p:tgtEl>
                                        <p:attrNameLst>
                                          <p:attrName>ppt_x</p:attrName>
                                        </p:attrNameLst>
                                      </p:cBhvr>
                                      <p:tavLst>
                                        <p:tav tm="0">
                                          <p:val>
                                            <p:strVal val="ppt_x"/>
                                          </p:val>
                                        </p:tav>
                                        <p:tav tm="100000">
                                          <p:val>
                                            <p:strVal val="ppt_x"/>
                                          </p:val>
                                        </p:tav>
                                      </p:tavLst>
                                    </p:anim>
                                    <p:anim calcmode="lin" valueType="num">
                                      <p:cBhvr additive="base">
                                        <p:cTn id="18" dur="500"/>
                                        <p:tgtEl>
                                          <p:spTgt spid="11"/>
                                        </p:tgtEl>
                                        <p:attrNameLst>
                                          <p:attrName>ppt_y</p:attrName>
                                        </p:attrNameLst>
                                      </p:cBhvr>
                                      <p:tavLst>
                                        <p:tav tm="0">
                                          <p:val>
                                            <p:strVal val="ppt_y"/>
                                          </p:val>
                                        </p:tav>
                                        <p:tav tm="100000">
                                          <p:val>
                                            <p:strVal val="1+ppt_h/2"/>
                                          </p:val>
                                        </p:tav>
                                      </p:tavLst>
                                    </p:anim>
                                    <p:set>
                                      <p:cBhvr>
                                        <p:cTn id="19" dur="1" fill="hold">
                                          <p:stCondLst>
                                            <p:cond delay="499"/>
                                          </p:stCondLst>
                                        </p:cTn>
                                        <p:tgtEl>
                                          <p:spTgt spid="11"/>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xit" presetSubtype="0" fill="hold"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xit" presetSubtype="0" fill="hold" grpId="0" nodeType="clickEffect">
                                  <p:stCondLst>
                                    <p:cond delay="0"/>
                                  </p:stCondLst>
                                  <p:childTnLst>
                                    <p:animEffect transition="out" filter="fade">
                                      <p:cBhvr>
                                        <p:cTn id="28" dur="500"/>
                                        <p:tgtEl>
                                          <p:spTgt spid="12"/>
                                        </p:tgtEl>
                                      </p:cBhvr>
                                    </p:animEffect>
                                    <p:set>
                                      <p:cBhvr>
                                        <p:cTn id="29" dur="1" fill="hold">
                                          <p:stCondLst>
                                            <p:cond delay="499"/>
                                          </p:stCondLst>
                                        </p:cTn>
                                        <p:tgtEl>
                                          <p:spTgt spid="12"/>
                                        </p:tgtEl>
                                        <p:attrNameLst>
                                          <p:attrName>style.visibility</p:attrName>
                                        </p:attrNameLst>
                                      </p:cBhvr>
                                      <p:to>
                                        <p:strVal val="hidden"/>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xit" presetSubtype="0" fill="hold" grpId="0" nodeType="clickEffect">
                                  <p:stCondLst>
                                    <p:cond delay="0"/>
                                  </p:stCondLst>
                                  <p:childTnLst>
                                    <p:animEffect transition="out" filter="fade">
                                      <p:cBhvr>
                                        <p:cTn id="33" dur="500"/>
                                        <p:tgtEl>
                                          <p:spTgt spid="10"/>
                                        </p:tgtEl>
                                      </p:cBhvr>
                                    </p:animEffect>
                                    <p:set>
                                      <p:cBhvr>
                                        <p:cTn id="34"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UK  View of Psychosis and Schizophrenia</a:t>
            </a:r>
            <a:endParaRPr lang="en-US" dirty="0"/>
          </a:p>
        </p:txBody>
      </p:sp>
      <p:sp>
        <p:nvSpPr>
          <p:cNvPr id="3" name="Content Placeholder 2"/>
          <p:cNvSpPr>
            <a:spLocks noGrp="1"/>
          </p:cNvSpPr>
          <p:nvPr>
            <p:ph idx="1"/>
          </p:nvPr>
        </p:nvSpPr>
        <p:spPr/>
        <p:txBody>
          <a:bodyPr>
            <a:normAutofit lnSpcReduction="10000"/>
          </a:bodyPr>
          <a:lstStyle/>
          <a:p>
            <a:r>
              <a:rPr lang="en-US" dirty="0"/>
              <a:t>L</a:t>
            </a:r>
            <a:r>
              <a:rPr lang="en-US" dirty="0" smtClean="0"/>
              <a:t>ess wedded to the medical model of schizophrenia as a brain disease</a:t>
            </a:r>
          </a:p>
          <a:p>
            <a:r>
              <a:rPr lang="en-US" dirty="0" smtClean="0"/>
              <a:t>Regard Psychosis as one end of a continuum of psychosis, and schizophrenia simply as the most severe variety</a:t>
            </a:r>
          </a:p>
          <a:p>
            <a:r>
              <a:rPr lang="en-US" dirty="0" smtClean="0"/>
              <a:t>More open to the idea that social factors play a major causal </a:t>
            </a:r>
            <a:r>
              <a:rPr lang="en-US" dirty="0" smtClean="0"/>
              <a:t>role</a:t>
            </a:r>
            <a:endParaRPr lang="en-US" dirty="0"/>
          </a:p>
          <a:p>
            <a:r>
              <a:rPr lang="en-US" dirty="0" smtClean="0"/>
              <a:t>Patients and their families have to be involved in development </a:t>
            </a:r>
            <a:r>
              <a:rPr lang="en-US" smtClean="0"/>
              <a:t>of services </a:t>
            </a:r>
            <a:endParaRPr lang="en-US" dirty="0" smtClean="0"/>
          </a:p>
        </p:txBody>
      </p:sp>
    </p:spTree>
    <p:extLst>
      <p:ext uri="{BB962C8B-B14F-4D97-AF65-F5344CB8AC3E}">
        <p14:creationId xmlns:p14="http://schemas.microsoft.com/office/powerpoint/2010/main" val="294325066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Main characteristics of UK mental health care</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endParaRPr lang="en-GB" dirty="0" smtClean="0"/>
          </a:p>
          <a:p>
            <a:r>
              <a:rPr lang="en-GB" dirty="0" smtClean="0"/>
              <a:t>Each geographic area is served by a “catchment area” service</a:t>
            </a:r>
          </a:p>
          <a:p>
            <a:r>
              <a:rPr lang="en-GB" dirty="0" smtClean="0"/>
              <a:t>Average length of a hospital admission is about 28 days</a:t>
            </a:r>
          </a:p>
          <a:p>
            <a:r>
              <a:rPr lang="en-GB" dirty="0" smtClean="0"/>
              <a:t>Within each service, the local mental health team has a responsibility for the psychotic  patient until he/she is handed to another service e.g. family doctor/specialist service</a:t>
            </a:r>
          </a:p>
          <a:p>
            <a:r>
              <a:rPr lang="en-GB" dirty="0" smtClean="0"/>
              <a:t>Patient must have a care plan on discharge including place to live and follow-up care</a:t>
            </a:r>
          </a:p>
        </p:txBody>
      </p:sp>
    </p:spTree>
    <p:extLst>
      <p:ext uri="{BB962C8B-B14F-4D97-AF65-F5344CB8AC3E}">
        <p14:creationId xmlns:p14="http://schemas.microsoft.com/office/powerpoint/2010/main" val="61250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Advantages and disadvantages of a socialist system</a:t>
            </a:r>
            <a:endParaRPr lang="en-GB" dirty="0"/>
          </a:p>
        </p:txBody>
      </p:sp>
      <p:sp>
        <p:nvSpPr>
          <p:cNvPr id="3" name="Content Placeholder 2"/>
          <p:cNvSpPr>
            <a:spLocks noGrp="1"/>
          </p:cNvSpPr>
          <p:nvPr>
            <p:ph idx="1"/>
          </p:nvPr>
        </p:nvSpPr>
        <p:spPr/>
        <p:txBody>
          <a:bodyPr>
            <a:normAutofit/>
          </a:bodyPr>
          <a:lstStyle/>
          <a:p>
            <a:r>
              <a:rPr lang="en-GB" dirty="0" smtClean="0"/>
              <a:t>It is “free”</a:t>
            </a:r>
          </a:p>
          <a:p>
            <a:r>
              <a:rPr lang="en-GB" dirty="0" smtClean="0"/>
              <a:t>National standards can be set (though not always met)</a:t>
            </a:r>
          </a:p>
          <a:p>
            <a:r>
              <a:rPr lang="en-GB" dirty="0"/>
              <a:t>E</a:t>
            </a:r>
            <a:r>
              <a:rPr lang="en-GB" dirty="0" smtClean="0"/>
              <a:t>vidence</a:t>
            </a:r>
            <a:r>
              <a:rPr lang="en-GB" dirty="0"/>
              <a:t>-based treatments </a:t>
            </a:r>
            <a:r>
              <a:rPr lang="en-GB" dirty="0" smtClean="0"/>
              <a:t>are prioritised</a:t>
            </a:r>
          </a:p>
          <a:p>
            <a:r>
              <a:rPr lang="en-GB" dirty="0" smtClean="0"/>
              <a:t>Funding is dependent on Government Policy </a:t>
            </a:r>
            <a:r>
              <a:rPr lang="en-US" dirty="0" smtClean="0"/>
              <a:t>–</a:t>
            </a:r>
            <a:r>
              <a:rPr lang="en-GB" dirty="0" smtClean="0"/>
              <a:t> UK spends about 9% of GNP on Health Care, same as in main European countries</a:t>
            </a:r>
          </a:p>
          <a:p>
            <a:endParaRPr lang="en-GB" dirty="0" smtClean="0"/>
          </a:p>
          <a:p>
            <a:endParaRPr lang="en-GB" dirty="0" smtClean="0"/>
          </a:p>
        </p:txBody>
      </p:sp>
    </p:spTree>
    <p:extLst>
      <p:ext uri="{BB962C8B-B14F-4D97-AF65-F5344CB8AC3E}">
        <p14:creationId xmlns:p14="http://schemas.microsoft.com/office/powerpoint/2010/main" val="22442905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3013" y="0"/>
            <a:ext cx="6403975" cy="659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Box 4"/>
          <p:cNvSpPr txBox="1">
            <a:spLocks noChangeArrowheads="1"/>
          </p:cNvSpPr>
          <p:nvPr/>
        </p:nvSpPr>
        <p:spPr bwMode="auto">
          <a:xfrm>
            <a:off x="7635875" y="6092825"/>
            <a:ext cx="14732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lgn="r"/>
            <a:endParaRPr lang="en-GB" sz="1800"/>
          </a:p>
          <a:p>
            <a:pPr algn="r"/>
            <a:r>
              <a:rPr lang="en-GB" sz="1000"/>
              <a:t>PHGB/XEP/0113/0066</a:t>
            </a:r>
          </a:p>
          <a:p>
            <a:pPr algn="r"/>
            <a:r>
              <a:rPr lang="en-GB" sz="1000"/>
              <a:t>January 2013</a:t>
            </a:r>
          </a:p>
        </p:txBody>
      </p:sp>
      <p:pic>
        <p:nvPicPr>
          <p:cNvPr id="4" name="Picture 8" descr="Sz Commisison Terry-Bowy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212" y="1484784"/>
            <a:ext cx="664468" cy="996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Sz Commision -Clare-Gerarda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4" y="1484784"/>
            <a:ext cx="663823" cy="995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Sz C Jeremy-Laurance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572" y="1484784"/>
            <a:ext cx="664468" cy="996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Sz commissioners1-300x2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1840" y="3813043"/>
            <a:ext cx="3096344" cy="2064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Sz Comm 699_Rethink_AR_cov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84168" y="1324516"/>
            <a:ext cx="1503678" cy="12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54363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GB">
                <a:latin typeface="Arial" charset="0"/>
              </a:rPr>
              <a:t>What do people appreciate?</a:t>
            </a:r>
          </a:p>
        </p:txBody>
      </p:sp>
      <p:sp>
        <p:nvSpPr>
          <p:cNvPr id="9219" name="Content Placeholder 2"/>
          <p:cNvSpPr>
            <a:spLocks noGrp="1"/>
          </p:cNvSpPr>
          <p:nvPr>
            <p:ph idx="1"/>
          </p:nvPr>
        </p:nvSpPr>
        <p:spPr>
          <a:xfrm>
            <a:off x="457200" y="2104256"/>
            <a:ext cx="8229600" cy="3412976"/>
          </a:xfrm>
        </p:spPr>
        <p:txBody>
          <a:bodyPr>
            <a:normAutofit fontScale="92500" lnSpcReduction="20000"/>
          </a:bodyPr>
          <a:lstStyle/>
          <a:p>
            <a:r>
              <a:rPr lang="en-GB" dirty="0">
                <a:solidFill>
                  <a:srgbClr val="FF0000"/>
                </a:solidFill>
                <a:latin typeface="Arial" charset="0"/>
              </a:rPr>
              <a:t>1. Kindness and </a:t>
            </a:r>
            <a:r>
              <a:rPr lang="en-GB" dirty="0" smtClean="0">
                <a:solidFill>
                  <a:srgbClr val="FF0000"/>
                </a:solidFill>
                <a:latin typeface="Arial" charset="0"/>
              </a:rPr>
              <a:t>competence</a:t>
            </a:r>
            <a:endParaRPr lang="en-GB" dirty="0">
              <a:solidFill>
                <a:srgbClr val="FF0000"/>
              </a:solidFill>
              <a:latin typeface="Arial" charset="0"/>
            </a:endParaRPr>
          </a:p>
          <a:p>
            <a:endParaRPr lang="en-GB" dirty="0">
              <a:solidFill>
                <a:srgbClr val="FF0000"/>
              </a:solidFill>
              <a:latin typeface="Arial" charset="0"/>
            </a:endParaRPr>
          </a:p>
          <a:p>
            <a:r>
              <a:rPr lang="en-GB" dirty="0">
                <a:solidFill>
                  <a:srgbClr val="FF0000"/>
                </a:solidFill>
                <a:latin typeface="Arial" charset="0"/>
              </a:rPr>
              <a:t>2. </a:t>
            </a:r>
            <a:r>
              <a:rPr lang="en-GB" dirty="0" smtClean="0">
                <a:solidFill>
                  <a:srgbClr val="FF0000"/>
                </a:solidFill>
                <a:latin typeface="Arial" charset="0"/>
              </a:rPr>
              <a:t>Continuity of care.</a:t>
            </a:r>
            <a:endParaRPr lang="en-GB" dirty="0">
              <a:solidFill>
                <a:srgbClr val="FF0000"/>
              </a:solidFill>
              <a:latin typeface="Arial" charset="0"/>
            </a:endParaRPr>
          </a:p>
          <a:p>
            <a:endParaRPr lang="en-GB" dirty="0">
              <a:solidFill>
                <a:srgbClr val="FF0000"/>
              </a:solidFill>
              <a:latin typeface="Arial" charset="0"/>
            </a:endParaRPr>
          </a:p>
          <a:p>
            <a:r>
              <a:rPr lang="en-GB" dirty="0">
                <a:solidFill>
                  <a:srgbClr val="FF0000"/>
                </a:solidFill>
                <a:latin typeface="Arial" charset="0"/>
              </a:rPr>
              <a:t>3. </a:t>
            </a:r>
            <a:r>
              <a:rPr lang="en-GB" dirty="0" smtClean="0">
                <a:solidFill>
                  <a:srgbClr val="FF0000"/>
                </a:solidFill>
                <a:latin typeface="Arial" charset="0"/>
              </a:rPr>
              <a:t>Home Treatment </a:t>
            </a:r>
          </a:p>
          <a:p>
            <a:endParaRPr lang="en-GB" dirty="0" smtClean="0">
              <a:solidFill>
                <a:srgbClr val="FF0000"/>
              </a:solidFill>
              <a:latin typeface="Arial" charset="0"/>
            </a:endParaRPr>
          </a:p>
          <a:p>
            <a:r>
              <a:rPr lang="en-GB" dirty="0" smtClean="0">
                <a:solidFill>
                  <a:srgbClr val="FF0000"/>
                </a:solidFill>
                <a:latin typeface="Arial" charset="0"/>
              </a:rPr>
              <a:t>4. Early Intervention.</a:t>
            </a:r>
            <a:endParaRPr lang="en-GB" dirty="0">
              <a:solidFill>
                <a:srgbClr val="FF0000"/>
              </a:solidFill>
              <a:latin typeface="Arial" charset="0"/>
            </a:endParaRPr>
          </a:p>
          <a:p>
            <a:endParaRPr lang="en-GB" dirty="0">
              <a:latin typeface="Arial" charset="0"/>
            </a:endParaRPr>
          </a:p>
          <a:p>
            <a:endParaRPr lang="en-GB" dirty="0">
              <a:latin typeface="Arial" charset="0"/>
            </a:endParaRPr>
          </a:p>
        </p:txBody>
      </p:sp>
    </p:spTree>
    <p:extLst>
      <p:ext uri="{BB962C8B-B14F-4D97-AF65-F5344CB8AC3E}">
        <p14:creationId xmlns:p14="http://schemas.microsoft.com/office/powerpoint/2010/main" val="32637728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21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21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GB">
                <a:latin typeface="Arial" charset="0"/>
              </a:rPr>
              <a:t>Most helpful people</a:t>
            </a:r>
          </a:p>
        </p:txBody>
      </p:sp>
      <p:sp>
        <p:nvSpPr>
          <p:cNvPr id="79875" name="Rectangle 3"/>
          <p:cNvSpPr>
            <a:spLocks noGrp="1" noChangeArrowheads="1"/>
          </p:cNvSpPr>
          <p:nvPr>
            <p:ph type="body" idx="1"/>
          </p:nvPr>
        </p:nvSpPr>
        <p:spPr>
          <a:xfrm>
            <a:off x="449263" y="1685925"/>
            <a:ext cx="8229600" cy="4525963"/>
          </a:xfrm>
        </p:spPr>
        <p:txBody>
          <a:bodyPr/>
          <a:lstStyle/>
          <a:p>
            <a:pPr eaLnBrk="1" hangingPunct="1">
              <a:lnSpc>
                <a:spcPct val="90000"/>
              </a:lnSpc>
            </a:pPr>
            <a:r>
              <a:rPr lang="en-GB" sz="2800" dirty="0" smtClean="0">
                <a:latin typeface="Arial" charset="0"/>
              </a:rPr>
              <a:t>Community nurses </a:t>
            </a:r>
            <a:r>
              <a:rPr lang="en-GB" sz="2800" dirty="0">
                <a:latin typeface="Arial" charset="0"/>
              </a:rPr>
              <a:t>– 25%</a:t>
            </a:r>
          </a:p>
          <a:p>
            <a:pPr eaLnBrk="1" hangingPunct="1">
              <a:lnSpc>
                <a:spcPct val="90000"/>
              </a:lnSpc>
            </a:pPr>
            <a:r>
              <a:rPr lang="en-GB" sz="2800" dirty="0">
                <a:latin typeface="Arial" charset="0"/>
              </a:rPr>
              <a:t>Psychiatrists – 18%</a:t>
            </a:r>
          </a:p>
          <a:p>
            <a:pPr eaLnBrk="1" hangingPunct="1">
              <a:lnSpc>
                <a:spcPct val="90000"/>
              </a:lnSpc>
            </a:pPr>
            <a:r>
              <a:rPr lang="en-GB" sz="2800" dirty="0">
                <a:latin typeface="Arial" charset="0"/>
              </a:rPr>
              <a:t>Social workers – 17%</a:t>
            </a:r>
          </a:p>
          <a:p>
            <a:pPr eaLnBrk="1" hangingPunct="1">
              <a:lnSpc>
                <a:spcPct val="90000"/>
              </a:lnSpc>
            </a:pPr>
            <a:r>
              <a:rPr lang="en-GB" sz="2800" dirty="0">
                <a:latin typeface="Arial" charset="0"/>
              </a:rPr>
              <a:t>Psychologists – 12%</a:t>
            </a:r>
          </a:p>
          <a:p>
            <a:pPr eaLnBrk="1" hangingPunct="1">
              <a:lnSpc>
                <a:spcPct val="90000"/>
              </a:lnSpc>
            </a:pPr>
            <a:endParaRPr lang="en-GB" sz="2800" dirty="0">
              <a:latin typeface="Arial" charset="0"/>
            </a:endParaRPr>
          </a:p>
          <a:p>
            <a:pPr eaLnBrk="1" hangingPunct="1">
              <a:lnSpc>
                <a:spcPct val="90000"/>
              </a:lnSpc>
            </a:pPr>
            <a:endParaRPr lang="en-GB" sz="2800" dirty="0">
              <a:latin typeface="Arial" charset="0"/>
            </a:endParaRPr>
          </a:p>
          <a:p>
            <a:pPr eaLnBrk="1" hangingPunct="1">
              <a:lnSpc>
                <a:spcPct val="90000"/>
              </a:lnSpc>
            </a:pPr>
            <a:r>
              <a:rPr lang="en-GB" sz="2800" dirty="0">
                <a:latin typeface="Arial" charset="0"/>
              </a:rPr>
              <a:t>Medication – 73%</a:t>
            </a:r>
          </a:p>
          <a:p>
            <a:pPr eaLnBrk="1" hangingPunct="1">
              <a:lnSpc>
                <a:spcPct val="90000"/>
              </a:lnSpc>
            </a:pPr>
            <a:r>
              <a:rPr lang="en-GB" sz="2800" dirty="0">
                <a:latin typeface="Arial" charset="0"/>
              </a:rPr>
              <a:t>CBT – 40%</a:t>
            </a:r>
          </a:p>
          <a:p>
            <a:pPr eaLnBrk="1" hangingPunct="1">
              <a:lnSpc>
                <a:spcPct val="90000"/>
              </a:lnSpc>
            </a:pPr>
            <a:r>
              <a:rPr lang="en-GB" sz="2800" dirty="0">
                <a:latin typeface="Arial" charset="0"/>
              </a:rPr>
              <a:t>Peer support – 30%</a:t>
            </a:r>
          </a:p>
        </p:txBody>
      </p:sp>
      <p:sp>
        <p:nvSpPr>
          <p:cNvPr id="79876" name="Rectangle 4"/>
          <p:cNvSpPr>
            <a:spLocks noChangeArrowheads="1"/>
          </p:cNvSpPr>
          <p:nvPr/>
        </p:nvSpPr>
        <p:spPr bwMode="auto">
          <a:xfrm>
            <a:off x="590550" y="353377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GB" sz="4400">
                <a:solidFill>
                  <a:schemeClr val="tx2"/>
                </a:solidFill>
              </a:rPr>
              <a:t>Most helpful treatments</a:t>
            </a:r>
          </a:p>
        </p:txBody>
      </p:sp>
      <p:sp>
        <p:nvSpPr>
          <p:cNvPr id="8197" name="TextBox 6"/>
          <p:cNvSpPr txBox="1">
            <a:spLocks noChangeArrowheads="1"/>
          </p:cNvSpPr>
          <p:nvPr/>
        </p:nvSpPr>
        <p:spPr bwMode="auto">
          <a:xfrm>
            <a:off x="7440613" y="6072188"/>
            <a:ext cx="1471612"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lgn="r"/>
            <a:endParaRPr lang="en-GB" sz="1800"/>
          </a:p>
          <a:p>
            <a:pPr algn="r"/>
            <a:r>
              <a:rPr lang="en-GB" sz="1000"/>
              <a:t>PHGB/XEP/0113/0066</a:t>
            </a:r>
          </a:p>
          <a:p>
            <a:pPr algn="r"/>
            <a:r>
              <a:rPr lang="en-GB" sz="1000"/>
              <a:t>January 2013</a:t>
            </a:r>
          </a:p>
        </p:txBody>
      </p:sp>
      <p:sp>
        <p:nvSpPr>
          <p:cNvPr id="8198" name="TextBox 6"/>
          <p:cNvSpPr txBox="1">
            <a:spLocks noChangeArrowheads="1"/>
          </p:cNvSpPr>
          <p:nvPr/>
        </p:nvSpPr>
        <p:spPr bwMode="auto">
          <a:xfrm>
            <a:off x="227013" y="6499225"/>
            <a:ext cx="4222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r>
              <a:rPr lang="en-US" sz="1000"/>
              <a:t>CPN, </a:t>
            </a:r>
            <a:r>
              <a:rPr lang="en-GB" sz="1000"/>
              <a:t>community psychiatric nurse; CBT, cognitive behavioural therapy</a:t>
            </a:r>
          </a:p>
        </p:txBody>
      </p:sp>
    </p:spTree>
    <p:extLst>
      <p:ext uri="{BB962C8B-B14F-4D97-AF65-F5344CB8AC3E}">
        <p14:creationId xmlns:p14="http://schemas.microsoft.com/office/powerpoint/2010/main" val="36922177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987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987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9875">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987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4578" name="Picture 2" descr="H:\Clients\Otsuka Lundbeck - Abilify Maintena\PROJECTS\ABMA1407 - Expert Platform meetings\Slides\Certified\Birmingham slides\Regional Guidance England - Robin Murray 17.04.15\Slide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90109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8674" name="Picture 2" descr="H:\Clients\Otsuka Lundbeck - Abilify Maintena\PROJECTS\ABMA1407 - Expert Platform meetings\Slides\Certified\Birmingham slides\Regional Guidance England - Robin Murray 17.04.15\Slide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67752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30722" name="Picture 2" descr="H:\Clients\Otsuka Lundbeck - Abilify Maintena\PROJECTS\ABMA1407 - Expert Platform meetings\Slides\Certified\Birmingham slides\Regional Guidance England - Robin Murray 17.04.15\Slide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403595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Early Intervention for psychosis (2001)</a:t>
            </a:r>
            <a:endParaRPr lang="en-GB" sz="3600" dirty="0"/>
          </a:p>
        </p:txBody>
      </p:sp>
      <p:sp>
        <p:nvSpPr>
          <p:cNvPr id="3" name="Content Placeholder 2"/>
          <p:cNvSpPr>
            <a:spLocks noGrp="1"/>
          </p:cNvSpPr>
          <p:nvPr>
            <p:ph sz="half" idx="1"/>
          </p:nvPr>
        </p:nvSpPr>
        <p:spPr/>
        <p:txBody>
          <a:bodyPr>
            <a:normAutofit/>
          </a:bodyPr>
          <a:lstStyle/>
          <a:p>
            <a:r>
              <a:rPr lang="en-GB" sz="2400" dirty="0" smtClean="0"/>
              <a:t>Provide treatment for the first 3 years after onset</a:t>
            </a:r>
          </a:p>
          <a:p>
            <a:endParaRPr lang="en-GB" sz="2400" dirty="0" smtClean="0"/>
          </a:p>
          <a:p>
            <a:r>
              <a:rPr lang="en-GB" sz="2400" dirty="0" smtClean="0"/>
              <a:t>All services must provide this</a:t>
            </a:r>
          </a:p>
          <a:p>
            <a:endParaRPr lang="en-GB" sz="2400" dirty="0" smtClean="0"/>
          </a:p>
          <a:p>
            <a:r>
              <a:rPr lang="en-GB" sz="2400" dirty="0" smtClean="0"/>
              <a:t>Two main components</a:t>
            </a:r>
          </a:p>
          <a:p>
            <a:pPr lvl="1"/>
            <a:r>
              <a:rPr lang="en-GB" sz="2000" dirty="0" smtClean="0"/>
              <a:t>Early detection</a:t>
            </a:r>
          </a:p>
          <a:p>
            <a:pPr lvl="1"/>
            <a:r>
              <a:rPr lang="en-GB" sz="2000" dirty="0" smtClean="0"/>
              <a:t>I</a:t>
            </a:r>
            <a:r>
              <a:rPr lang="en-US" sz="2000" dirty="0" smtClean="0"/>
              <a:t>n</a:t>
            </a:r>
            <a:r>
              <a:rPr lang="en-GB" sz="2000" dirty="0" err="1" smtClean="0"/>
              <a:t>tegrated</a:t>
            </a:r>
            <a:r>
              <a:rPr lang="en-GB" sz="2000" dirty="0" smtClean="0"/>
              <a:t> psychosocial treatment</a:t>
            </a:r>
          </a:p>
          <a:p>
            <a:endParaRPr lang="en-GB" dirty="0" smtClean="0"/>
          </a:p>
          <a:p>
            <a:endParaRPr lang="en-GB" sz="2400" dirty="0"/>
          </a:p>
        </p:txBody>
      </p:sp>
      <p:sp>
        <p:nvSpPr>
          <p:cNvPr id="4" name="Content Placeholder 3"/>
          <p:cNvSpPr>
            <a:spLocks noGrp="1"/>
          </p:cNvSpPr>
          <p:nvPr>
            <p:ph sz="half" idx="2"/>
          </p:nvPr>
        </p:nvSpPr>
        <p:spPr/>
        <p:txBody>
          <a:bodyPr>
            <a:normAutofit/>
          </a:bodyPr>
          <a:lstStyle/>
          <a:p>
            <a:pPr marL="0" indent="0">
              <a:buNone/>
            </a:pPr>
            <a:endParaRPr lang="en-GB" sz="2400" dirty="0" smtClean="0"/>
          </a:p>
          <a:p>
            <a:pPr lvl="1"/>
            <a:r>
              <a:rPr lang="en-GB" sz="2000" dirty="0" smtClean="0"/>
              <a:t>Evidence for benefit of the assertive follow-up component of EIS on outcome (relapse) is clear with two high quality RCTs</a:t>
            </a:r>
          </a:p>
          <a:p>
            <a:pPr lvl="1"/>
            <a:endParaRPr lang="en-GB" sz="2000" dirty="0" smtClean="0"/>
          </a:p>
          <a:p>
            <a:pPr lvl="1"/>
            <a:r>
              <a:rPr lang="en-GB" sz="2000" dirty="0" smtClean="0"/>
              <a:t>But benefits not sustained at 5 years possibly because by then pts transferred to standard care</a:t>
            </a:r>
          </a:p>
          <a:p>
            <a:pPr lvl="1"/>
            <a:endParaRPr lang="en-GB" sz="2000" dirty="0" smtClean="0"/>
          </a:p>
        </p:txBody>
      </p:sp>
    </p:spTree>
    <p:extLst>
      <p:ext uri="{BB962C8B-B14F-4D97-AF65-F5344CB8AC3E}">
        <p14:creationId xmlns:p14="http://schemas.microsoft.com/office/powerpoint/2010/main" val="27738105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1306513" y="2676525"/>
            <a:ext cx="163512" cy="336550"/>
          </a:xfrm>
          <a:prstGeom prst="rect">
            <a:avLst/>
          </a:prstGeom>
          <a:noFill/>
          <a:ln w="76200">
            <a:noFill/>
            <a:miter lim="800000"/>
            <a:headEnd/>
            <a:tailEnd/>
          </a:ln>
          <a:effectLst/>
        </p:spPr>
        <p:txBody>
          <a:bodyPr wrap="none">
            <a:spAutoFit/>
          </a:bodyPr>
          <a:lstStyle/>
          <a:p>
            <a:pPr algn="ctr" eaLnBrk="0" hangingPunct="0">
              <a:spcBef>
                <a:spcPct val="50000"/>
              </a:spcBef>
              <a:defRPr/>
            </a:pPr>
            <a:endParaRPr lang="en-US" sz="1600" b="1" dirty="0">
              <a:effectLst>
                <a:outerShdw blurRad="38100" dist="38100" dir="2700000" algn="tl">
                  <a:srgbClr val="C0C0C0"/>
                </a:outerShdw>
              </a:effectLst>
              <a:latin typeface="Arial" charset="0"/>
              <a:cs typeface="Arial" charset="0"/>
            </a:endParaRPr>
          </a:p>
        </p:txBody>
      </p:sp>
      <p:sp>
        <p:nvSpPr>
          <p:cNvPr id="31747" name="Text Box 3"/>
          <p:cNvSpPr txBox="1">
            <a:spLocks noChangeArrowheads="1"/>
          </p:cNvSpPr>
          <p:nvPr/>
        </p:nvSpPr>
        <p:spPr bwMode="auto">
          <a:xfrm>
            <a:off x="1012825" y="2117725"/>
            <a:ext cx="163513" cy="336550"/>
          </a:xfrm>
          <a:prstGeom prst="rect">
            <a:avLst/>
          </a:prstGeom>
          <a:noFill/>
          <a:ln w="76200">
            <a:noFill/>
            <a:miter lim="800000"/>
            <a:headEnd/>
            <a:tailEnd/>
          </a:ln>
          <a:effectLst/>
        </p:spPr>
        <p:txBody>
          <a:bodyPr wrap="none">
            <a:spAutoFit/>
          </a:bodyPr>
          <a:lstStyle/>
          <a:p>
            <a:pPr algn="ctr" eaLnBrk="0" hangingPunct="0">
              <a:spcBef>
                <a:spcPct val="50000"/>
              </a:spcBef>
              <a:defRPr/>
            </a:pPr>
            <a:endParaRPr lang="en-US" sz="1600" b="1" dirty="0">
              <a:effectLst>
                <a:outerShdw blurRad="38100" dist="38100" dir="2700000" algn="tl">
                  <a:srgbClr val="C0C0C0"/>
                </a:outerShdw>
              </a:effectLst>
              <a:latin typeface="Arial" charset="0"/>
              <a:cs typeface="Arial" charset="0"/>
            </a:endParaRPr>
          </a:p>
        </p:txBody>
      </p:sp>
      <p:sp>
        <p:nvSpPr>
          <p:cNvPr id="20484" name="Text Box 4"/>
          <p:cNvSpPr txBox="1">
            <a:spLocks noChangeArrowheads="1"/>
          </p:cNvSpPr>
          <p:nvPr/>
        </p:nvSpPr>
        <p:spPr bwMode="auto">
          <a:xfrm>
            <a:off x="417513" y="4787900"/>
            <a:ext cx="18415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sm" len="sm"/>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endParaRPr lang="en-GB" altLang="en-US" sz="2000" b="1" dirty="0">
              <a:solidFill>
                <a:schemeClr val="tx2"/>
              </a:solidFill>
              <a:latin typeface="Arial Narrow" pitchFamily="34" charset="0"/>
              <a:cs typeface="Arial" pitchFamily="34" charset="0"/>
            </a:endParaRPr>
          </a:p>
          <a:p>
            <a:pPr algn="ctr" eaLnBrk="1" hangingPunct="1">
              <a:spcBef>
                <a:spcPct val="50000"/>
              </a:spcBef>
              <a:buFontTx/>
              <a:buNone/>
            </a:pPr>
            <a:endParaRPr lang="en-GB" altLang="en-US" sz="2000" b="1" dirty="0">
              <a:solidFill>
                <a:schemeClr val="tx2"/>
              </a:solidFill>
              <a:latin typeface="Arial Narrow" pitchFamily="34" charset="0"/>
              <a:cs typeface="Arial" pitchFamily="34" charset="0"/>
            </a:endParaRPr>
          </a:p>
        </p:txBody>
      </p:sp>
      <p:sp>
        <p:nvSpPr>
          <p:cNvPr id="20485" name="Text Box 5"/>
          <p:cNvSpPr txBox="1">
            <a:spLocks noChangeArrowheads="1"/>
          </p:cNvSpPr>
          <p:nvPr/>
        </p:nvSpPr>
        <p:spPr bwMode="auto">
          <a:xfrm>
            <a:off x="1135063" y="472598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sm" len="sm"/>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endParaRPr lang="en-US" altLang="en-US" sz="1800" dirty="0">
              <a:solidFill>
                <a:schemeClr val="tx2"/>
              </a:solidFill>
              <a:latin typeface="Comic Sans MS" pitchFamily="66" charset="0"/>
              <a:cs typeface="Arial" pitchFamily="34" charset="0"/>
            </a:endParaRPr>
          </a:p>
        </p:txBody>
      </p:sp>
      <p:sp>
        <p:nvSpPr>
          <p:cNvPr id="20486" name="Text Box 6"/>
          <p:cNvSpPr txBox="1">
            <a:spLocks noChangeArrowheads="1"/>
          </p:cNvSpPr>
          <p:nvPr/>
        </p:nvSpPr>
        <p:spPr bwMode="auto">
          <a:xfrm>
            <a:off x="3709988" y="638492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sm" len="sm"/>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endParaRPr lang="en-US" altLang="en-US" sz="1800" dirty="0">
              <a:solidFill>
                <a:schemeClr val="tx2"/>
              </a:solidFill>
              <a:latin typeface="Comic Sans MS" pitchFamily="66" charset="0"/>
              <a:cs typeface="Arial" pitchFamily="34" charset="0"/>
            </a:endParaRPr>
          </a:p>
        </p:txBody>
      </p:sp>
      <p:sp>
        <p:nvSpPr>
          <p:cNvPr id="20489" name="Text Box 10"/>
          <p:cNvSpPr txBox="1">
            <a:spLocks noChangeArrowheads="1"/>
          </p:cNvSpPr>
          <p:nvPr/>
        </p:nvSpPr>
        <p:spPr bwMode="auto">
          <a:xfrm>
            <a:off x="1023938" y="55372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800" dirty="0"/>
          </a:p>
        </p:txBody>
      </p:sp>
      <p:sp>
        <p:nvSpPr>
          <p:cNvPr id="2" name="Title 1"/>
          <p:cNvSpPr>
            <a:spLocks noGrp="1"/>
          </p:cNvSpPr>
          <p:nvPr>
            <p:ph type="title"/>
          </p:nvPr>
        </p:nvSpPr>
        <p:spPr/>
        <p:txBody>
          <a:bodyPr>
            <a:normAutofit fontScale="90000"/>
          </a:bodyPr>
          <a:lstStyle/>
          <a:p>
            <a:r>
              <a:rPr lang="en-GB" dirty="0" smtClean="0"/>
              <a:t>Psychological treatments should be much more </a:t>
            </a:r>
            <a:br>
              <a:rPr lang="en-GB" dirty="0" smtClean="0"/>
            </a:br>
            <a:r>
              <a:rPr lang="en-GB" dirty="0" smtClean="0"/>
              <a:t>widely available</a:t>
            </a:r>
            <a:endParaRPr lang="en-GB" dirty="0"/>
          </a:p>
        </p:txBody>
      </p:sp>
      <p:pic>
        <p:nvPicPr>
          <p:cNvPr id="1027" name="Picture 3"/>
          <p:cNvPicPr>
            <a:picLocks noChangeAspect="1" noChangeArrowheads="1"/>
          </p:cNvPicPr>
          <p:nvPr/>
        </p:nvPicPr>
        <p:blipFill>
          <a:blip r:embed="rId2" cstate="print"/>
          <a:srcRect l="11466" t="22922" r="10842" b="8029"/>
          <a:stretch>
            <a:fillRect/>
          </a:stretch>
        </p:blipFill>
        <p:spPr bwMode="auto">
          <a:xfrm>
            <a:off x="473073" y="1286358"/>
            <a:ext cx="8275719" cy="5181547"/>
          </a:xfrm>
          <a:prstGeom prst="rect">
            <a:avLst/>
          </a:prstGeom>
          <a:noFill/>
          <a:ln w="9525">
            <a:noFill/>
            <a:miter lim="800000"/>
            <a:headEnd/>
            <a:tailEnd/>
          </a:ln>
          <a:effectLst>
            <a:softEdge rad="63500"/>
          </a:effectLst>
        </p:spPr>
      </p:pic>
    </p:spTree>
    <p:extLst>
      <p:ext uri="{BB962C8B-B14F-4D97-AF65-F5344CB8AC3E}">
        <p14:creationId xmlns:p14="http://schemas.microsoft.com/office/powerpoint/2010/main" val="899018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C</a:t>
            </a:r>
            <a:r>
              <a:rPr lang="en-GB" sz="2800" dirty="0" smtClean="0"/>
              <a:t>ognitive remediation treatment (CRT)</a:t>
            </a:r>
            <a:endParaRPr lang="en-GB" sz="2800" dirty="0"/>
          </a:p>
        </p:txBody>
      </p:sp>
      <p:sp>
        <p:nvSpPr>
          <p:cNvPr id="3" name="Content Placeholder 2"/>
          <p:cNvSpPr>
            <a:spLocks noGrp="1"/>
          </p:cNvSpPr>
          <p:nvPr>
            <p:ph sz="half" idx="1"/>
          </p:nvPr>
        </p:nvSpPr>
        <p:spPr/>
        <p:txBody>
          <a:bodyPr/>
          <a:lstStyle/>
          <a:p>
            <a:endParaRPr lang="en-GB" dirty="0" smtClean="0"/>
          </a:p>
          <a:p>
            <a:r>
              <a:rPr lang="en-GB" sz="2400" dirty="0" smtClean="0"/>
              <a:t>Many studies show that CR has a beneficial effect on cognition</a:t>
            </a:r>
          </a:p>
          <a:p>
            <a:r>
              <a:rPr lang="en-GB" sz="2400" dirty="0" smtClean="0"/>
              <a:t>It also improves occupational function and this is a durable effect (effect on symptoms is not)</a:t>
            </a:r>
          </a:p>
          <a:p>
            <a:r>
              <a:rPr lang="en-GB" sz="2400" dirty="0" smtClean="0"/>
              <a:t>Not yet widely available</a:t>
            </a:r>
          </a:p>
          <a:p>
            <a:endParaRPr lang="en-GB" dirty="0"/>
          </a:p>
        </p:txBody>
      </p:sp>
      <p:pic>
        <p:nvPicPr>
          <p:cNvPr id="5" name="Content Placeholder 3" descr="appi_ajp_2011_472a.jpg"/>
          <p:cNvPicPr>
            <a:picLocks noGrp="1" noChangeAspect="1"/>
          </p:cNvPicPr>
          <p:nvPr>
            <p:ph sz="half" idx="2"/>
          </p:nvPr>
        </p:nvPicPr>
        <p:blipFill>
          <a:blip r:embed="rId2" cstate="print"/>
          <a:srcRect/>
          <a:stretch>
            <a:fillRect/>
          </a:stretch>
        </p:blipFill>
        <p:spPr>
          <a:xfrm>
            <a:off x="5255376" y="1825625"/>
            <a:ext cx="2935270" cy="4849495"/>
          </a:xfrm>
          <a:prstGeom prst="rect">
            <a:avLst/>
          </a:prstGeom>
        </p:spPr>
      </p:pic>
    </p:spTree>
    <p:extLst>
      <p:ext uri="{BB962C8B-B14F-4D97-AF65-F5344CB8AC3E}">
        <p14:creationId xmlns:p14="http://schemas.microsoft.com/office/powerpoint/2010/main" val="175428017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Rectangle 4"/>
          <p:cNvSpPr>
            <a:spLocks noGrp="1" noChangeArrowheads="1"/>
          </p:cNvSpPr>
          <p:nvPr>
            <p:ph type="title"/>
          </p:nvPr>
        </p:nvSpPr>
        <p:spPr/>
        <p:txBody>
          <a:bodyPr>
            <a:normAutofit/>
          </a:bodyPr>
          <a:lstStyle/>
          <a:p>
            <a:pPr eaLnBrk="1" hangingPunct="1"/>
            <a:r>
              <a:rPr lang="en-GB" sz="4000" dirty="0" smtClean="0"/>
              <a:t>AVATAR Therapy: AVATAR </a:t>
            </a:r>
            <a:r>
              <a:rPr lang="en-GB" sz="3600" dirty="0" smtClean="0"/>
              <a:t/>
            </a:r>
            <a:br>
              <a:rPr lang="en-GB" sz="3600" dirty="0" smtClean="0"/>
            </a:br>
            <a:r>
              <a:rPr lang="en-GB" sz="2000" dirty="0" smtClean="0"/>
              <a:t>(</a:t>
            </a:r>
            <a:r>
              <a:rPr lang="en-GB" sz="2000" dirty="0" err="1"/>
              <a:t>Leff</a:t>
            </a:r>
            <a:r>
              <a:rPr lang="en-GB" sz="2000" dirty="0"/>
              <a:t> et al 2013)</a:t>
            </a:r>
          </a:p>
        </p:txBody>
      </p:sp>
      <p:grpSp>
        <p:nvGrpSpPr>
          <p:cNvPr id="2" name="Group 3"/>
          <p:cNvGrpSpPr/>
          <p:nvPr/>
        </p:nvGrpSpPr>
        <p:grpSpPr>
          <a:xfrm>
            <a:off x="4462040" y="2880360"/>
            <a:ext cx="3845565" cy="2543301"/>
            <a:chOff x="4331093" y="2476624"/>
            <a:chExt cx="4662973" cy="2160588"/>
          </a:xfrm>
        </p:grpSpPr>
        <p:sp>
          <p:nvSpPr>
            <p:cNvPr id="22530" name="Line 32"/>
            <p:cNvSpPr>
              <a:spLocks noChangeShapeType="1"/>
            </p:cNvSpPr>
            <p:nvPr/>
          </p:nvSpPr>
          <p:spPr bwMode="auto">
            <a:xfrm flipH="1" flipV="1">
              <a:off x="5129604" y="2737768"/>
              <a:ext cx="3082927" cy="15727"/>
            </a:xfrm>
            <a:prstGeom prst="line">
              <a:avLst/>
            </a:prstGeom>
            <a:noFill/>
            <a:ln w="9525">
              <a:solidFill>
                <a:schemeClr val="tx1"/>
              </a:solidFill>
              <a:round/>
              <a:headEnd/>
              <a:tailEnd type="triangle" w="med" len="med"/>
            </a:ln>
          </p:spPr>
          <p:txBody>
            <a:bodyPr/>
            <a:lstStyle/>
            <a:p>
              <a:endParaRPr lang="en-US" sz="1350"/>
            </a:p>
          </p:txBody>
        </p:sp>
        <p:sp>
          <p:nvSpPr>
            <p:cNvPr id="22531" name="Line 38"/>
            <p:cNvSpPr>
              <a:spLocks noChangeShapeType="1"/>
            </p:cNvSpPr>
            <p:nvPr/>
          </p:nvSpPr>
          <p:spPr bwMode="auto">
            <a:xfrm>
              <a:off x="6174181" y="3223543"/>
              <a:ext cx="1469231" cy="6350"/>
            </a:xfrm>
            <a:prstGeom prst="line">
              <a:avLst/>
            </a:prstGeom>
            <a:noFill/>
            <a:ln w="9525">
              <a:solidFill>
                <a:schemeClr val="tx1"/>
              </a:solidFill>
              <a:round/>
              <a:headEnd/>
              <a:tailEnd type="triangle" w="med" len="med"/>
            </a:ln>
          </p:spPr>
          <p:txBody>
            <a:bodyPr/>
            <a:lstStyle/>
            <a:p>
              <a:endParaRPr lang="en-US" sz="1350"/>
            </a:p>
          </p:txBody>
        </p:sp>
        <p:sp>
          <p:nvSpPr>
            <p:cNvPr id="22532" name="Line 38"/>
            <p:cNvSpPr>
              <a:spLocks noChangeShapeType="1"/>
            </p:cNvSpPr>
            <p:nvPr/>
          </p:nvSpPr>
          <p:spPr bwMode="auto">
            <a:xfrm flipV="1">
              <a:off x="6164656" y="3410074"/>
              <a:ext cx="1478756" cy="2382"/>
            </a:xfrm>
            <a:prstGeom prst="line">
              <a:avLst/>
            </a:prstGeom>
            <a:noFill/>
            <a:ln w="9525">
              <a:solidFill>
                <a:schemeClr val="tx1"/>
              </a:solidFill>
              <a:round/>
              <a:headEnd/>
              <a:tailEnd type="triangle" w="med" len="med"/>
            </a:ln>
          </p:spPr>
          <p:txBody>
            <a:bodyPr/>
            <a:lstStyle/>
            <a:p>
              <a:endParaRPr lang="en-US" sz="1350"/>
            </a:p>
          </p:txBody>
        </p:sp>
        <p:sp>
          <p:nvSpPr>
            <p:cNvPr id="22533" name="Line 37"/>
            <p:cNvSpPr>
              <a:spLocks noChangeShapeType="1"/>
            </p:cNvSpPr>
            <p:nvPr/>
          </p:nvSpPr>
          <p:spPr bwMode="auto">
            <a:xfrm>
              <a:off x="6795687" y="4057774"/>
              <a:ext cx="631825" cy="794"/>
            </a:xfrm>
            <a:prstGeom prst="line">
              <a:avLst/>
            </a:prstGeom>
            <a:noFill/>
            <a:ln w="9525">
              <a:solidFill>
                <a:schemeClr val="tx1"/>
              </a:solidFill>
              <a:round/>
              <a:headEnd/>
              <a:tailEnd type="triangle" w="med" len="med"/>
            </a:ln>
          </p:spPr>
          <p:txBody>
            <a:bodyPr/>
            <a:lstStyle/>
            <a:p>
              <a:endParaRPr lang="en-US" sz="1350"/>
            </a:p>
          </p:txBody>
        </p:sp>
        <p:pic>
          <p:nvPicPr>
            <p:cNvPr id="22535" name="Picture 11" descr="MCj04405140000[1]"/>
            <p:cNvPicPr>
              <a:picLocks noChangeAspect="1" noChangeArrowheads="1"/>
            </p:cNvPicPr>
            <p:nvPr/>
          </p:nvPicPr>
          <p:blipFill>
            <a:blip r:embed="rId3" cstate="print"/>
            <a:srcRect/>
            <a:stretch>
              <a:fillRect/>
            </a:stretch>
          </p:blipFill>
          <p:spPr bwMode="auto">
            <a:xfrm>
              <a:off x="8233560" y="3144168"/>
              <a:ext cx="668761" cy="630238"/>
            </a:xfrm>
            <a:prstGeom prst="rect">
              <a:avLst/>
            </a:prstGeom>
            <a:noFill/>
            <a:ln w="9525">
              <a:noFill/>
              <a:miter lim="800000"/>
              <a:headEnd/>
              <a:tailEnd/>
            </a:ln>
          </p:spPr>
        </p:pic>
        <p:pic>
          <p:nvPicPr>
            <p:cNvPr id="22536" name="Picture 12" descr="MCj04247620000[1]"/>
            <p:cNvPicPr>
              <a:picLocks noChangeAspect="1" noChangeArrowheads="1"/>
            </p:cNvPicPr>
            <p:nvPr/>
          </p:nvPicPr>
          <p:blipFill>
            <a:blip r:embed="rId4" cstate="print"/>
            <a:srcRect/>
            <a:stretch>
              <a:fillRect/>
            </a:stretch>
          </p:blipFill>
          <p:spPr bwMode="auto">
            <a:xfrm>
              <a:off x="5129606" y="3158456"/>
              <a:ext cx="329406" cy="360363"/>
            </a:xfrm>
            <a:prstGeom prst="rect">
              <a:avLst/>
            </a:prstGeom>
            <a:noFill/>
            <a:ln w="9525">
              <a:noFill/>
              <a:miter lim="800000"/>
              <a:headEnd/>
              <a:tailEnd/>
            </a:ln>
          </p:spPr>
        </p:pic>
        <p:pic>
          <p:nvPicPr>
            <p:cNvPr id="22537" name="Picture 13" descr="MCj04247620000[1]"/>
            <p:cNvPicPr>
              <a:picLocks noChangeAspect="1" noChangeArrowheads="1"/>
            </p:cNvPicPr>
            <p:nvPr/>
          </p:nvPicPr>
          <p:blipFill>
            <a:blip r:embed="rId4" cstate="print"/>
            <a:srcRect/>
            <a:stretch>
              <a:fillRect/>
            </a:stretch>
          </p:blipFill>
          <p:spPr bwMode="auto">
            <a:xfrm flipH="1">
              <a:off x="8237740" y="2547268"/>
              <a:ext cx="330200" cy="361157"/>
            </a:xfrm>
            <a:prstGeom prst="rect">
              <a:avLst/>
            </a:prstGeom>
            <a:noFill/>
            <a:ln w="9525">
              <a:noFill/>
              <a:miter lim="800000"/>
              <a:headEnd/>
              <a:tailEnd/>
            </a:ln>
          </p:spPr>
        </p:pic>
        <p:pic>
          <p:nvPicPr>
            <p:cNvPr id="22538" name="Picture 18"/>
            <p:cNvPicPr>
              <a:picLocks noChangeAspect="1" noChangeArrowheads="1"/>
            </p:cNvPicPr>
            <p:nvPr/>
          </p:nvPicPr>
          <p:blipFill>
            <a:blip r:embed="rId5" cstate="print"/>
            <a:srcRect/>
            <a:stretch>
              <a:fillRect/>
            </a:stretch>
          </p:blipFill>
          <p:spPr bwMode="auto">
            <a:xfrm>
              <a:off x="7764483" y="3121943"/>
              <a:ext cx="311150" cy="413544"/>
            </a:xfrm>
            <a:prstGeom prst="rect">
              <a:avLst/>
            </a:prstGeom>
            <a:noFill/>
            <a:ln w="9525">
              <a:noFill/>
              <a:miter lim="800000"/>
              <a:headEnd/>
              <a:tailEnd/>
            </a:ln>
          </p:spPr>
        </p:pic>
        <p:pic>
          <p:nvPicPr>
            <p:cNvPr id="22539" name="Picture 22"/>
            <p:cNvPicPr>
              <a:picLocks noChangeAspect="1" noChangeArrowheads="1"/>
            </p:cNvPicPr>
            <p:nvPr/>
          </p:nvPicPr>
          <p:blipFill>
            <a:blip r:embed="rId6" cstate="print"/>
            <a:srcRect/>
            <a:stretch>
              <a:fillRect/>
            </a:stretch>
          </p:blipFill>
          <p:spPr bwMode="auto">
            <a:xfrm>
              <a:off x="7444724" y="3798218"/>
              <a:ext cx="643732" cy="656431"/>
            </a:xfrm>
            <a:prstGeom prst="rect">
              <a:avLst/>
            </a:prstGeom>
            <a:noFill/>
            <a:ln w="9525">
              <a:noFill/>
              <a:miter lim="800000"/>
              <a:headEnd/>
              <a:tailEnd/>
            </a:ln>
          </p:spPr>
        </p:pic>
        <p:sp>
          <p:nvSpPr>
            <p:cNvPr id="22540" name="Rectangle 34"/>
            <p:cNvSpPr>
              <a:spLocks noChangeArrowheads="1"/>
            </p:cNvSpPr>
            <p:nvPr/>
          </p:nvSpPr>
          <p:spPr bwMode="auto">
            <a:xfrm>
              <a:off x="6290862" y="3854574"/>
              <a:ext cx="504032" cy="396082"/>
            </a:xfrm>
            <a:prstGeom prst="rect">
              <a:avLst/>
            </a:prstGeom>
            <a:noFill/>
            <a:ln w="19050">
              <a:solidFill>
                <a:schemeClr val="tx1"/>
              </a:solidFill>
              <a:miter lim="800000"/>
              <a:headEnd/>
              <a:tailEnd/>
            </a:ln>
          </p:spPr>
          <p:txBody>
            <a:bodyPr wrap="none" anchor="ctr"/>
            <a:lstStyle/>
            <a:p>
              <a:pPr algn="ctr"/>
              <a:r>
                <a:rPr lang="en-GB" sz="600" b="1"/>
                <a:t>Animated</a:t>
              </a:r>
              <a:br>
                <a:rPr lang="en-GB" sz="600" b="1"/>
              </a:br>
              <a:r>
                <a:rPr lang="en-GB" sz="600" b="1"/>
                <a:t>Head</a:t>
              </a:r>
            </a:p>
          </p:txBody>
        </p:sp>
        <p:sp>
          <p:nvSpPr>
            <p:cNvPr id="22541" name="Text Box 41"/>
            <p:cNvSpPr txBox="1">
              <a:spLocks noChangeArrowheads="1"/>
            </p:cNvSpPr>
            <p:nvPr/>
          </p:nvSpPr>
          <p:spPr bwMode="auto">
            <a:xfrm>
              <a:off x="4331093" y="2882231"/>
              <a:ext cx="1034457" cy="275934"/>
            </a:xfrm>
            <a:prstGeom prst="rect">
              <a:avLst/>
            </a:prstGeom>
            <a:noFill/>
            <a:ln w="9525">
              <a:noFill/>
              <a:miter lim="800000"/>
              <a:headEnd/>
              <a:tailEnd/>
            </a:ln>
          </p:spPr>
          <p:txBody>
            <a:bodyPr wrap="none">
              <a:spAutoFit/>
            </a:bodyPr>
            <a:lstStyle/>
            <a:p>
              <a:r>
                <a:rPr lang="en-GB" sz="1500" b="1" dirty="0"/>
                <a:t>Clinician</a:t>
              </a:r>
            </a:p>
          </p:txBody>
        </p:sp>
        <p:sp>
          <p:nvSpPr>
            <p:cNvPr id="22542" name="Text Box 42"/>
            <p:cNvSpPr txBox="1">
              <a:spLocks noChangeArrowheads="1"/>
            </p:cNvSpPr>
            <p:nvPr/>
          </p:nvSpPr>
          <p:spPr bwMode="auto">
            <a:xfrm>
              <a:off x="8212530" y="2882231"/>
              <a:ext cx="781536" cy="275934"/>
            </a:xfrm>
            <a:prstGeom prst="rect">
              <a:avLst/>
            </a:prstGeom>
            <a:noFill/>
            <a:ln w="9525">
              <a:noFill/>
              <a:miter lim="800000"/>
              <a:headEnd/>
              <a:tailEnd/>
            </a:ln>
          </p:spPr>
          <p:txBody>
            <a:bodyPr wrap="none">
              <a:spAutoFit/>
            </a:bodyPr>
            <a:lstStyle/>
            <a:p>
              <a:r>
                <a:rPr lang="en-GB" sz="1500" b="1" dirty="0"/>
                <a:t>Client</a:t>
              </a:r>
            </a:p>
          </p:txBody>
        </p:sp>
        <p:pic>
          <p:nvPicPr>
            <p:cNvPr id="22543" name="Picture 43" descr="C:\Users\Mark\AppData\Local\Microsoft\Windows\Temporary Internet Files\Content.IE5\PVIG3ZSL\MCj04404040000[1].png"/>
            <p:cNvPicPr>
              <a:picLocks noChangeAspect="1" noChangeArrowheads="1"/>
            </p:cNvPicPr>
            <p:nvPr/>
          </p:nvPicPr>
          <p:blipFill>
            <a:blip r:embed="rId7" cstate="print"/>
            <a:srcRect/>
            <a:stretch>
              <a:fillRect/>
            </a:stretch>
          </p:blipFill>
          <p:spPr bwMode="auto">
            <a:xfrm>
              <a:off x="4616854" y="2581756"/>
              <a:ext cx="392907" cy="392907"/>
            </a:xfrm>
            <a:prstGeom prst="rect">
              <a:avLst/>
            </a:prstGeom>
            <a:noFill/>
            <a:ln w="9525">
              <a:noFill/>
              <a:miter lim="800000"/>
              <a:headEnd/>
              <a:tailEnd/>
            </a:ln>
          </p:spPr>
        </p:pic>
        <p:sp>
          <p:nvSpPr>
            <p:cNvPr id="22545" name="Rectangle 35"/>
            <p:cNvSpPr>
              <a:spLocks noChangeArrowheads="1"/>
            </p:cNvSpPr>
            <p:nvPr/>
          </p:nvSpPr>
          <p:spPr bwMode="auto">
            <a:xfrm>
              <a:off x="6276574" y="2529806"/>
              <a:ext cx="504032" cy="396081"/>
            </a:xfrm>
            <a:prstGeom prst="rect">
              <a:avLst/>
            </a:prstGeom>
            <a:solidFill>
              <a:schemeClr val="bg1"/>
            </a:solidFill>
            <a:ln w="19050">
              <a:solidFill>
                <a:schemeClr val="tx1"/>
              </a:solidFill>
              <a:miter lim="800000"/>
              <a:headEnd/>
              <a:tailEnd/>
            </a:ln>
          </p:spPr>
          <p:txBody>
            <a:bodyPr wrap="none" anchor="ctr"/>
            <a:lstStyle/>
            <a:p>
              <a:pPr algn="ctr"/>
              <a:r>
                <a:rPr lang="en-GB" sz="600" b="1" dirty="0"/>
                <a:t>Amplifier</a:t>
              </a:r>
            </a:p>
          </p:txBody>
        </p:sp>
        <p:sp>
          <p:nvSpPr>
            <p:cNvPr id="22546" name="Rectangle 35"/>
            <p:cNvSpPr>
              <a:spLocks noChangeArrowheads="1"/>
            </p:cNvSpPr>
            <p:nvPr/>
          </p:nvSpPr>
          <p:spPr bwMode="auto">
            <a:xfrm>
              <a:off x="5663006" y="3662487"/>
              <a:ext cx="504031" cy="588963"/>
            </a:xfrm>
            <a:prstGeom prst="rect">
              <a:avLst/>
            </a:prstGeom>
            <a:noFill/>
            <a:ln w="19050">
              <a:solidFill>
                <a:schemeClr val="tx1"/>
              </a:solidFill>
              <a:miter lim="800000"/>
              <a:headEnd/>
              <a:tailEnd/>
            </a:ln>
          </p:spPr>
          <p:txBody>
            <a:bodyPr wrap="none" anchor="ctr"/>
            <a:lstStyle/>
            <a:p>
              <a:pPr algn="ctr"/>
              <a:r>
                <a:rPr lang="en-GB" sz="600" b="1"/>
                <a:t>Voice</a:t>
              </a:r>
              <a:br>
                <a:rPr lang="en-GB" sz="600" b="1"/>
              </a:br>
              <a:r>
                <a:rPr lang="en-GB" sz="600" b="1"/>
                <a:t>Changer</a:t>
              </a:r>
            </a:p>
            <a:p>
              <a:pPr algn="ctr"/>
              <a:r>
                <a:rPr lang="en-GB" sz="600" b="1"/>
                <a:t>&amp; Push-</a:t>
              </a:r>
              <a:br>
                <a:rPr lang="en-GB" sz="600" b="1"/>
              </a:br>
              <a:r>
                <a:rPr lang="en-GB" sz="600" b="1"/>
                <a:t>to-talk</a:t>
              </a:r>
            </a:p>
          </p:txBody>
        </p:sp>
        <p:cxnSp>
          <p:nvCxnSpPr>
            <p:cNvPr id="23" name="Straight Arrow Connector 22"/>
            <p:cNvCxnSpPr/>
            <p:nvPr/>
          </p:nvCxnSpPr>
          <p:spPr>
            <a:xfrm>
              <a:off x="6023368" y="3518024"/>
              <a:ext cx="0" cy="1444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p:nvPr/>
          </p:nvCxnSpPr>
          <p:spPr>
            <a:xfrm>
              <a:off x="6528987" y="3724399"/>
              <a:ext cx="0" cy="1444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p:cNvCxnSpPr/>
            <p:nvPr/>
          </p:nvCxnSpPr>
          <p:spPr>
            <a:xfrm flipV="1">
              <a:off x="5807468" y="3518024"/>
              <a:ext cx="0" cy="1444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p:cNvCxnSpPr/>
            <p:nvPr/>
          </p:nvCxnSpPr>
          <p:spPr>
            <a:xfrm>
              <a:off x="5483618" y="3229893"/>
              <a:ext cx="17938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2552" name="Picture 8" descr="MCj04404960000[1]"/>
            <p:cNvPicPr>
              <a:picLocks noChangeAspect="1" noChangeArrowheads="1"/>
            </p:cNvPicPr>
            <p:nvPr/>
          </p:nvPicPr>
          <p:blipFill>
            <a:blip r:embed="rId8" cstate="print"/>
            <a:srcRect/>
            <a:stretch>
              <a:fillRect/>
            </a:stretch>
          </p:blipFill>
          <p:spPr bwMode="auto">
            <a:xfrm>
              <a:off x="4416077" y="3144168"/>
              <a:ext cx="713528" cy="630238"/>
            </a:xfrm>
            <a:prstGeom prst="rect">
              <a:avLst/>
            </a:prstGeom>
            <a:noFill/>
            <a:ln w="9525">
              <a:noFill/>
              <a:miter lim="800000"/>
              <a:headEnd/>
              <a:tailEnd/>
            </a:ln>
          </p:spPr>
        </p:pic>
        <p:sp>
          <p:nvSpPr>
            <p:cNvPr id="22553" name="Rectangle 35"/>
            <p:cNvSpPr>
              <a:spLocks noChangeArrowheads="1"/>
            </p:cNvSpPr>
            <p:nvPr/>
          </p:nvSpPr>
          <p:spPr bwMode="auto">
            <a:xfrm>
              <a:off x="5663006" y="3121943"/>
              <a:ext cx="504031" cy="396081"/>
            </a:xfrm>
            <a:prstGeom prst="rect">
              <a:avLst/>
            </a:prstGeom>
            <a:noFill/>
            <a:ln w="19050">
              <a:solidFill>
                <a:schemeClr val="tx1"/>
              </a:solidFill>
              <a:miter lim="800000"/>
              <a:headEnd/>
              <a:tailEnd/>
            </a:ln>
          </p:spPr>
          <p:txBody>
            <a:bodyPr wrap="none" anchor="ctr"/>
            <a:lstStyle/>
            <a:p>
              <a:pPr algn="ctr"/>
              <a:r>
                <a:rPr lang="en-GB" sz="600" b="1" dirty="0"/>
                <a:t>Audio IO</a:t>
              </a:r>
            </a:p>
          </p:txBody>
        </p:sp>
        <p:sp>
          <p:nvSpPr>
            <p:cNvPr id="22554" name="Rectangle 34"/>
            <p:cNvSpPr>
              <a:spLocks noChangeArrowheads="1"/>
            </p:cNvSpPr>
            <p:nvPr/>
          </p:nvSpPr>
          <p:spPr bwMode="auto">
            <a:xfrm>
              <a:off x="6286099" y="3334668"/>
              <a:ext cx="504032" cy="396081"/>
            </a:xfrm>
            <a:prstGeom prst="rect">
              <a:avLst/>
            </a:prstGeom>
            <a:solidFill>
              <a:schemeClr val="bg1"/>
            </a:solidFill>
            <a:ln w="19050">
              <a:solidFill>
                <a:schemeClr val="tx1"/>
              </a:solidFill>
              <a:miter lim="800000"/>
              <a:headEnd/>
              <a:tailEnd/>
            </a:ln>
          </p:spPr>
          <p:txBody>
            <a:bodyPr wrap="none" anchor="ctr"/>
            <a:lstStyle/>
            <a:p>
              <a:pPr algn="ctr"/>
              <a:r>
                <a:rPr lang="en-GB" sz="600" b="1"/>
                <a:t>Audio</a:t>
              </a:r>
              <a:br>
                <a:rPr lang="en-GB" sz="600" b="1"/>
              </a:br>
              <a:r>
                <a:rPr lang="en-GB" sz="600" b="1"/>
                <a:t>Lip Sync</a:t>
              </a:r>
            </a:p>
          </p:txBody>
        </p:sp>
        <p:sp>
          <p:nvSpPr>
            <p:cNvPr id="22555" name="Rectangle 39"/>
            <p:cNvSpPr>
              <a:spLocks noChangeArrowheads="1"/>
            </p:cNvSpPr>
            <p:nvPr/>
          </p:nvSpPr>
          <p:spPr bwMode="auto">
            <a:xfrm rot="16200000">
              <a:off x="6005905" y="3394993"/>
              <a:ext cx="2160588" cy="323850"/>
            </a:xfrm>
            <a:prstGeom prst="rect">
              <a:avLst/>
            </a:prstGeom>
            <a:solidFill>
              <a:schemeClr val="bg1"/>
            </a:solidFill>
            <a:ln w="19050">
              <a:solidFill>
                <a:schemeClr val="tx1"/>
              </a:solidFill>
              <a:miter lim="800000"/>
              <a:headEnd/>
              <a:tailEnd/>
            </a:ln>
          </p:spPr>
          <p:txBody>
            <a:bodyPr wrap="none" anchor="ctr"/>
            <a:lstStyle/>
            <a:p>
              <a:pPr algn="ctr"/>
              <a:r>
                <a:rPr lang="en-GB" sz="1500" b="1" dirty="0"/>
                <a:t>Room partition</a:t>
              </a:r>
            </a:p>
          </p:txBody>
        </p:sp>
        <p:sp>
          <p:nvSpPr>
            <p:cNvPr id="22557" name="TextBox 32"/>
            <p:cNvSpPr txBox="1">
              <a:spLocks noChangeArrowheads="1"/>
            </p:cNvSpPr>
            <p:nvPr/>
          </p:nvSpPr>
          <p:spPr bwMode="auto">
            <a:xfrm>
              <a:off x="7200708" y="2996952"/>
              <a:ext cx="515478" cy="157677"/>
            </a:xfrm>
            <a:prstGeom prst="rect">
              <a:avLst/>
            </a:prstGeom>
            <a:noFill/>
            <a:ln w="9525">
              <a:noFill/>
              <a:miter lim="800000"/>
              <a:headEnd/>
              <a:tailEnd/>
            </a:ln>
          </p:spPr>
          <p:txBody>
            <a:bodyPr wrap="none">
              <a:spAutoFit/>
            </a:bodyPr>
            <a:lstStyle/>
            <a:p>
              <a:r>
                <a:rPr lang="en-GB" sz="600" b="1" dirty="0"/>
                <a:t>Normal</a:t>
              </a:r>
            </a:p>
          </p:txBody>
        </p:sp>
        <p:sp>
          <p:nvSpPr>
            <p:cNvPr id="22558" name="TextBox 33"/>
            <p:cNvSpPr txBox="1">
              <a:spLocks noChangeArrowheads="1"/>
            </p:cNvSpPr>
            <p:nvPr/>
          </p:nvSpPr>
          <p:spPr bwMode="auto">
            <a:xfrm>
              <a:off x="7195772" y="3413581"/>
              <a:ext cx="587397" cy="157677"/>
            </a:xfrm>
            <a:prstGeom prst="rect">
              <a:avLst/>
            </a:prstGeom>
            <a:noFill/>
            <a:ln w="9525">
              <a:noFill/>
              <a:miter lim="800000"/>
              <a:headEnd/>
              <a:tailEnd/>
            </a:ln>
          </p:spPr>
          <p:txBody>
            <a:bodyPr wrap="none">
              <a:spAutoFit/>
            </a:bodyPr>
            <a:lstStyle/>
            <a:p>
              <a:r>
                <a:rPr lang="en-GB" sz="600" b="1" dirty="0"/>
                <a:t>Morphed</a:t>
              </a:r>
            </a:p>
          </p:txBody>
        </p:sp>
        <p:sp>
          <p:nvSpPr>
            <p:cNvPr id="35" name="Rectangle 34"/>
            <p:cNvSpPr/>
            <p:nvPr/>
          </p:nvSpPr>
          <p:spPr>
            <a:xfrm>
              <a:off x="5593949" y="3035424"/>
              <a:ext cx="1258888" cy="1404144"/>
            </a:xfrm>
            <a:prstGeom prst="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350"/>
            </a:p>
          </p:txBody>
        </p:sp>
        <p:sp>
          <p:nvSpPr>
            <p:cNvPr id="36" name="TextBox 35"/>
            <p:cNvSpPr txBox="1"/>
            <p:nvPr/>
          </p:nvSpPr>
          <p:spPr>
            <a:xfrm>
              <a:off x="6491457" y="4427016"/>
              <a:ext cx="418291" cy="197096"/>
            </a:xfrm>
            <a:prstGeom prst="rect">
              <a:avLst/>
            </a:prstGeom>
            <a:noFill/>
          </p:spPr>
          <p:txBody>
            <a:bodyPr wrap="none">
              <a:spAutoFit/>
            </a:bodyPr>
            <a:lstStyle/>
            <a:p>
              <a:pPr>
                <a:defRPr/>
              </a:pPr>
              <a:r>
                <a:rPr lang="en-GB" sz="900" b="1" dirty="0">
                  <a:latin typeface="Arial" pitchFamily="34" charset="0"/>
                </a:rPr>
                <a:t>PC</a:t>
              </a:r>
              <a:endParaRPr lang="en-GB" sz="1350" b="1" dirty="0">
                <a:latin typeface="Arial" pitchFamily="34" charset="0"/>
              </a:endParaRPr>
            </a:p>
          </p:txBody>
        </p:sp>
        <p:pic>
          <p:nvPicPr>
            <p:cNvPr id="1026" name="Picture 2" descr="C:\Documents and Settings\Rose Sheridan\Local Settings\Temporary Internet Files\Content.IE5\5MBWKY9U\MC900340122[1].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24049" y="3952925"/>
              <a:ext cx="317496" cy="294482"/>
            </a:xfrm>
            <a:prstGeom prst="rect">
              <a:avLst/>
            </a:prstGeom>
            <a:noFill/>
            <a:extLst>
              <a:ext uri="{909E8E84-426E-40dd-AFC4-6F175D3DCCD1}">
                <a14:hiddenFill xmlns:a14="http://schemas.microsoft.com/office/drawing/2010/main">
                  <a:solidFill>
                    <a:srgbClr val="FFFFFF"/>
                  </a:solidFill>
                </a14:hiddenFill>
              </a:ext>
            </a:extLst>
          </p:spPr>
        </p:pic>
        <p:sp>
          <p:nvSpPr>
            <p:cNvPr id="38" name="Line 37"/>
            <p:cNvSpPr>
              <a:spLocks noChangeShapeType="1"/>
            </p:cNvSpPr>
            <p:nvPr/>
          </p:nvSpPr>
          <p:spPr bwMode="auto">
            <a:xfrm flipH="1">
              <a:off x="8088455" y="4061731"/>
              <a:ext cx="235593" cy="0"/>
            </a:xfrm>
            <a:prstGeom prst="line">
              <a:avLst/>
            </a:prstGeom>
            <a:noFill/>
            <a:ln w="9525">
              <a:solidFill>
                <a:schemeClr val="tx1"/>
              </a:solidFill>
              <a:round/>
              <a:headEnd/>
              <a:tailEnd type="triangle" w="med" len="med"/>
            </a:ln>
          </p:spPr>
          <p:txBody>
            <a:bodyPr/>
            <a:lstStyle/>
            <a:p>
              <a:endParaRPr lang="en-US" sz="1350"/>
            </a:p>
          </p:txBody>
        </p:sp>
        <p:sp>
          <p:nvSpPr>
            <p:cNvPr id="39" name="Line 37"/>
            <p:cNvSpPr>
              <a:spLocks noChangeShapeType="1"/>
            </p:cNvSpPr>
            <p:nvPr/>
          </p:nvSpPr>
          <p:spPr bwMode="auto">
            <a:xfrm rot="16200000" flipH="1" flipV="1">
              <a:off x="8408781" y="3848423"/>
              <a:ext cx="148033" cy="1"/>
            </a:xfrm>
            <a:prstGeom prst="line">
              <a:avLst/>
            </a:prstGeom>
            <a:noFill/>
            <a:ln w="9525">
              <a:solidFill>
                <a:schemeClr val="accent1"/>
              </a:solidFill>
              <a:prstDash val="dash"/>
              <a:round/>
              <a:headEnd/>
              <a:tailEnd type="triangle" w="med" len="med"/>
            </a:ln>
          </p:spPr>
          <p:txBody>
            <a:bodyPr/>
            <a:lstStyle/>
            <a:p>
              <a:endParaRPr lang="en-US" sz="1350"/>
            </a:p>
          </p:txBody>
        </p:sp>
      </p:grpSp>
      <p:sp>
        <p:nvSpPr>
          <p:cNvPr id="46" name="Rectangle 8"/>
          <p:cNvSpPr txBox="1">
            <a:spLocks noChangeArrowheads="1"/>
          </p:cNvSpPr>
          <p:nvPr/>
        </p:nvSpPr>
        <p:spPr bwMode="auto">
          <a:xfrm>
            <a:off x="321197" y="1912272"/>
            <a:ext cx="3846618" cy="4327629"/>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90000"/>
              </a:lnSpc>
            </a:pPr>
            <a:r>
              <a:rPr lang="en-GB" sz="2000" dirty="0" smtClean="0">
                <a:solidFill>
                  <a:schemeClr val="tx2"/>
                </a:solidFill>
              </a:rPr>
              <a:t>Empty chair replaced by computer simulation (avatar).</a:t>
            </a:r>
          </a:p>
          <a:p>
            <a:pPr eaLnBrk="1" hangingPunct="1">
              <a:lnSpc>
                <a:spcPct val="90000"/>
              </a:lnSpc>
            </a:pPr>
            <a:r>
              <a:rPr lang="en-GB" sz="2000" dirty="0" smtClean="0">
                <a:solidFill>
                  <a:schemeClr val="tx2"/>
                </a:solidFill>
              </a:rPr>
              <a:t>The avatar is constructed to look like and sound like what the patient reports experiencing.</a:t>
            </a:r>
          </a:p>
          <a:p>
            <a:pPr eaLnBrk="1" hangingPunct="1">
              <a:lnSpc>
                <a:spcPct val="90000"/>
              </a:lnSpc>
            </a:pPr>
            <a:r>
              <a:rPr lang="en-GB" sz="2000" dirty="0" smtClean="0">
                <a:solidFill>
                  <a:schemeClr val="tx2"/>
                </a:solidFill>
              </a:rPr>
              <a:t> Clinician </a:t>
            </a:r>
            <a:r>
              <a:rPr lang="en-GB" sz="2000" dirty="0">
                <a:solidFill>
                  <a:schemeClr val="tx2"/>
                </a:solidFill>
              </a:rPr>
              <a:t>speaks as </a:t>
            </a:r>
            <a:r>
              <a:rPr lang="en-GB" sz="2000" dirty="0" smtClean="0">
                <a:solidFill>
                  <a:schemeClr val="tx2"/>
                </a:solidFill>
              </a:rPr>
              <a:t>himself </a:t>
            </a:r>
            <a:r>
              <a:rPr lang="en-GB" sz="2000" dirty="0">
                <a:solidFill>
                  <a:schemeClr val="tx2"/>
                </a:solidFill>
              </a:rPr>
              <a:t>or </a:t>
            </a:r>
            <a:r>
              <a:rPr lang="en-GB" sz="2000" dirty="0" smtClean="0">
                <a:solidFill>
                  <a:schemeClr val="tx2"/>
                </a:solidFill>
              </a:rPr>
              <a:t>through voice transforming software as </a:t>
            </a:r>
            <a:r>
              <a:rPr lang="en-GB" sz="2000" dirty="0">
                <a:solidFill>
                  <a:schemeClr val="tx2"/>
                </a:solidFill>
              </a:rPr>
              <a:t>the </a:t>
            </a:r>
            <a:r>
              <a:rPr lang="en-GB" sz="2000" dirty="0" smtClean="0">
                <a:solidFill>
                  <a:schemeClr val="tx2"/>
                </a:solidFill>
              </a:rPr>
              <a:t>‘voice’</a:t>
            </a:r>
          </a:p>
          <a:p>
            <a:pPr eaLnBrk="1" hangingPunct="1">
              <a:lnSpc>
                <a:spcPct val="90000"/>
              </a:lnSpc>
            </a:pPr>
            <a:r>
              <a:rPr lang="en-GB" sz="2000" dirty="0" smtClean="0">
                <a:solidFill>
                  <a:schemeClr val="tx2"/>
                </a:solidFill>
              </a:rPr>
              <a:t>Therapy ingredients: exposure-desensitisation, increase sense of power and control over the voice, coping and other distress management techniques</a:t>
            </a:r>
          </a:p>
          <a:p>
            <a:pPr eaLnBrk="1" hangingPunct="1">
              <a:lnSpc>
                <a:spcPct val="90000"/>
              </a:lnSpc>
            </a:pPr>
            <a:r>
              <a:rPr lang="en-GB" sz="2000" dirty="0" smtClean="0">
                <a:solidFill>
                  <a:schemeClr val="tx2"/>
                </a:solidFill>
              </a:rPr>
              <a:t>7 x 45 min sessions</a:t>
            </a:r>
            <a:endParaRPr lang="en-GB" sz="2000" dirty="0">
              <a:solidFill>
                <a:schemeClr val="tx2"/>
              </a:solidFill>
            </a:endParaRPr>
          </a:p>
          <a:p>
            <a:pPr marL="657225" lvl="2" indent="-257175" eaLnBrk="1" hangingPunct="1">
              <a:lnSpc>
                <a:spcPct val="90000"/>
              </a:lnSpc>
              <a:buFont typeface="Arial" panose="020B0604020202020204" pitchFamily="34" charset="0"/>
              <a:buChar char="•"/>
            </a:pPr>
            <a:endParaRPr lang="en-GB" dirty="0" smtClean="0"/>
          </a:p>
          <a:p>
            <a:pPr marL="257175" lvl="1" indent="-257175" eaLnBrk="1" hangingPunct="1">
              <a:lnSpc>
                <a:spcPct val="90000"/>
              </a:lnSpc>
              <a:buFont typeface="Arial" panose="020B0604020202020204" pitchFamily="34" charset="0"/>
              <a:buChar char="•"/>
            </a:pPr>
            <a:endParaRPr lang="en-GB" dirty="0" smtClean="0"/>
          </a:p>
          <a:p>
            <a:pPr marL="257175" lvl="1" indent="-257175" eaLnBrk="1" hangingPunct="1">
              <a:lnSpc>
                <a:spcPct val="90000"/>
              </a:lnSpc>
              <a:buFont typeface="Arial" panose="020B0604020202020204" pitchFamily="34" charset="0"/>
              <a:buChar char="•"/>
            </a:pPr>
            <a:endParaRPr lang="en-GB" sz="2000" dirty="0"/>
          </a:p>
          <a:p>
            <a:pPr eaLnBrk="1" hangingPunct="1">
              <a:lnSpc>
                <a:spcPct val="90000"/>
              </a:lnSpc>
              <a:buFont typeface="Arial" panose="020B0604020202020204" pitchFamily="34" charset="0"/>
              <a:buChar char="•"/>
            </a:pPr>
            <a:endParaRPr lang="en-GB" sz="1800" dirty="0">
              <a:solidFill>
                <a:schemeClr val="tx2"/>
              </a:solidFill>
            </a:endParaRPr>
          </a:p>
        </p:txBody>
      </p:sp>
      <p:pic>
        <p:nvPicPr>
          <p:cNvPr id="41" name="Picture 40" descr="AVClient-screen.png"/>
          <p:cNvPicPr>
            <a:picLocks/>
          </p:cNvPicPr>
          <p:nvPr/>
        </p:nvPicPr>
        <p:blipFill>
          <a:blip r:embed="rId10" cstate="print"/>
          <a:stretch>
            <a:fillRect/>
          </a:stretch>
        </p:blipFill>
        <p:spPr>
          <a:xfrm>
            <a:off x="7050943" y="4449859"/>
            <a:ext cx="562883" cy="496327"/>
          </a:xfrm>
          <a:prstGeom prst="rect">
            <a:avLst/>
          </a:prstGeom>
        </p:spPr>
      </p:pic>
      <p:pic>
        <p:nvPicPr>
          <p:cNvPr id="43" name="Picture 42" descr="AVConsole.png"/>
          <p:cNvPicPr>
            <a:picLocks/>
          </p:cNvPicPr>
          <p:nvPr/>
        </p:nvPicPr>
        <p:blipFill>
          <a:blip r:embed="rId11" cstate="print"/>
          <a:stretch>
            <a:fillRect/>
          </a:stretch>
        </p:blipFill>
        <p:spPr>
          <a:xfrm>
            <a:off x="4508525" y="4542488"/>
            <a:ext cx="879530" cy="584184"/>
          </a:xfrm>
          <a:prstGeom prst="rect">
            <a:avLst/>
          </a:prstGeom>
        </p:spPr>
      </p:pic>
      <p:pic>
        <p:nvPicPr>
          <p:cNvPr id="44"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856305" y="-18288"/>
            <a:ext cx="1287695" cy="1242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021739" y="5722883"/>
            <a:ext cx="2995141" cy="369332"/>
          </a:xfrm>
          <a:prstGeom prst="rect">
            <a:avLst/>
          </a:prstGeom>
          <a:noFill/>
          <a:ln>
            <a:solidFill>
              <a:srgbClr val="FF0000"/>
            </a:solidFill>
          </a:ln>
        </p:spPr>
        <p:txBody>
          <a:bodyPr wrap="square" rtlCol="0">
            <a:spAutoFit/>
          </a:bodyPr>
          <a:lstStyle/>
          <a:p>
            <a:r>
              <a:rPr lang="en-GB" dirty="0" smtClean="0"/>
              <a:t>MP3 recording to take home</a:t>
            </a:r>
            <a:endParaRPr lang="en-GB" dirty="0"/>
          </a:p>
        </p:txBody>
      </p:sp>
    </p:spTree>
    <p:extLst>
      <p:ext uri="{BB962C8B-B14F-4D97-AF65-F5344CB8AC3E}">
        <p14:creationId xmlns:p14="http://schemas.microsoft.com/office/powerpoint/2010/main" val="293390351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Does it work?</a:t>
            </a:r>
            <a:endParaRPr lang="en-GB" dirty="0"/>
          </a:p>
        </p:txBody>
      </p:sp>
      <p:sp>
        <p:nvSpPr>
          <p:cNvPr id="4" name="Content Placeholder 3"/>
          <p:cNvSpPr>
            <a:spLocks noGrp="1"/>
          </p:cNvSpPr>
          <p:nvPr>
            <p:ph sz="half" idx="1"/>
          </p:nvPr>
        </p:nvSpPr>
        <p:spPr/>
        <p:txBody>
          <a:bodyPr>
            <a:normAutofit fontScale="85000" lnSpcReduction="20000"/>
          </a:bodyPr>
          <a:lstStyle/>
          <a:p>
            <a:r>
              <a:rPr lang="en-GB" b="1" dirty="0" smtClean="0"/>
              <a:t>Leff et al 2013</a:t>
            </a:r>
          </a:p>
          <a:p>
            <a:r>
              <a:rPr lang="en-GB" dirty="0" smtClean="0"/>
              <a:t>Pilot RCT (n=24) Compare therapy with waiting list control</a:t>
            </a:r>
          </a:p>
          <a:p>
            <a:r>
              <a:rPr lang="en-GB" dirty="0" smtClean="0"/>
              <a:t>3 patients stop hearing voices altogether</a:t>
            </a:r>
          </a:p>
          <a:p>
            <a:r>
              <a:rPr lang="en-GB" dirty="0" smtClean="0"/>
              <a:t>Significant reductions in other measures</a:t>
            </a:r>
          </a:p>
          <a:p>
            <a:r>
              <a:rPr lang="en-GB" dirty="0" smtClean="0"/>
              <a:t>Small study, inactive control, large drop out</a:t>
            </a:r>
          </a:p>
          <a:p>
            <a:endParaRPr lang="en-GB" dirty="0"/>
          </a:p>
        </p:txBody>
      </p:sp>
      <p:sp>
        <p:nvSpPr>
          <p:cNvPr id="5" name="Content Placeholder 4"/>
          <p:cNvSpPr>
            <a:spLocks noGrp="1"/>
          </p:cNvSpPr>
          <p:nvPr>
            <p:ph sz="half" idx="2"/>
          </p:nvPr>
        </p:nvSpPr>
        <p:spPr/>
        <p:txBody>
          <a:bodyPr>
            <a:normAutofit fontScale="85000" lnSpcReduction="20000"/>
          </a:bodyPr>
          <a:lstStyle/>
          <a:p>
            <a:r>
              <a:rPr lang="en-GB" b="1" dirty="0" smtClean="0"/>
              <a:t>Craig et al ongoing</a:t>
            </a:r>
          </a:p>
          <a:p>
            <a:r>
              <a:rPr lang="en-GB" dirty="0" smtClean="0"/>
              <a:t>RCT (n=150) compare avatar to supportive counselling control for attention/time</a:t>
            </a:r>
          </a:p>
          <a:p>
            <a:r>
              <a:rPr lang="en-GB" dirty="0" smtClean="0"/>
              <a:t>Trial complete, awaiting outcome data</a:t>
            </a:r>
          </a:p>
          <a:p>
            <a:r>
              <a:rPr lang="en-GB" dirty="0" smtClean="0"/>
              <a:t>&gt;80% complete therapy</a:t>
            </a:r>
          </a:p>
          <a:p>
            <a:r>
              <a:rPr lang="en-GB" dirty="0" smtClean="0"/>
              <a:t>&gt; 80% complete end of therapy outcomes (blinded)</a:t>
            </a:r>
          </a:p>
          <a:p>
            <a:r>
              <a:rPr lang="en-GB" dirty="0" smtClean="0"/>
              <a:t>Outcome results including 6/12 follow up expected September 2016</a:t>
            </a:r>
          </a:p>
          <a:p>
            <a:endParaRPr lang="en-GB" dirty="0" smtClean="0"/>
          </a:p>
          <a:p>
            <a:endParaRPr lang="en-GB" dirty="0"/>
          </a:p>
        </p:txBody>
      </p:sp>
    </p:spTree>
    <p:extLst>
      <p:ext uri="{BB962C8B-B14F-4D97-AF65-F5344CB8AC3E}">
        <p14:creationId xmlns:p14="http://schemas.microsoft.com/office/powerpoint/2010/main" val="16412108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2" descr="Fat Paltr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00" y="244475"/>
            <a:ext cx="4419600" cy="6369050"/>
          </a:xfrm>
          <a:prstGeom prst="rect">
            <a:avLst/>
          </a:prstGeom>
          <a:noFill/>
          <a:ln>
            <a:noFill/>
          </a:ln>
          <a:effectLst>
            <a:outerShdw blurRad="63500" sx="102000" sy="102000" algn="ctr"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3" descr="fat paltrow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6763" y="230188"/>
            <a:ext cx="4495800" cy="6378575"/>
          </a:xfrm>
          <a:prstGeom prst="rect">
            <a:avLst/>
          </a:prstGeom>
          <a:noFill/>
          <a:ln>
            <a:noFill/>
          </a:ln>
          <a:effectLst>
            <a:outerShdw blurRad="63500" sx="102000" sy="102000" algn="ctr"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Text Box 4"/>
          <p:cNvSpPr txBox="1">
            <a:spLocks noChangeArrowheads="1"/>
          </p:cNvSpPr>
          <p:nvPr/>
        </p:nvSpPr>
        <p:spPr bwMode="auto">
          <a:xfrm>
            <a:off x="8374063" y="6643688"/>
            <a:ext cx="1841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defTabSz="914400" eaLnBrk="1" hangingPunct="1"/>
            <a:endParaRPr lang="en-GB" sz="800">
              <a:latin typeface="Times New Roman" charset="0"/>
              <a:cs typeface="Arial" charset="0"/>
            </a:endParaRPr>
          </a:p>
        </p:txBody>
      </p:sp>
      <p:sp>
        <p:nvSpPr>
          <p:cNvPr id="63492" name="TextBox 4"/>
          <p:cNvSpPr txBox="1">
            <a:spLocks noChangeArrowheads="1"/>
          </p:cNvSpPr>
          <p:nvPr/>
        </p:nvSpPr>
        <p:spPr bwMode="auto">
          <a:xfrm>
            <a:off x="20638" y="6605588"/>
            <a:ext cx="282416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GB" sz="1000">
                <a:solidFill>
                  <a:schemeClr val="bg1"/>
                </a:solidFill>
              </a:rPr>
              <a:t>Images for illustrative purposes only.</a:t>
            </a:r>
          </a:p>
        </p:txBody>
      </p:sp>
    </p:spTree>
    <p:extLst>
      <p:ext uri="{BB962C8B-B14F-4D97-AF65-F5344CB8AC3E}">
        <p14:creationId xmlns:p14="http://schemas.microsoft.com/office/powerpoint/2010/main" val="2348436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anim calcmode="lin" valueType="num">
                                      <p:cBhvr additive="base">
                                        <p:cTn id="7" dur="500" fill="hold"/>
                                        <p:tgtEl>
                                          <p:spTgt spid="8195"/>
                                        </p:tgtEl>
                                        <p:attrNameLst>
                                          <p:attrName>ppt_x</p:attrName>
                                        </p:attrNameLst>
                                      </p:cBhvr>
                                      <p:tavLst>
                                        <p:tav tm="0">
                                          <p:val>
                                            <p:strVal val="#ppt_x"/>
                                          </p:val>
                                        </p:tav>
                                        <p:tav tm="100000">
                                          <p:val>
                                            <p:strVal val="#ppt_x"/>
                                          </p:val>
                                        </p:tav>
                                      </p:tavLst>
                                    </p:anim>
                                    <p:anim calcmode="lin" valueType="num">
                                      <p:cBhvr additive="base">
                                        <p:cTn id="8" dur="500" fill="hold"/>
                                        <p:tgtEl>
                                          <p:spTgt spid="81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32770" name="Picture 2" descr="H:\Clients\Otsuka Lundbeck - Abilify Maintena\PROJECTS\ABMA1407 - Expert Platform meetings\Slides\Certified\Birmingham slides\Regional Guidance England - Robin Murray 17.04.15\Slide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2841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35842" name="Picture 2" descr="H:\Clients\Otsuka Lundbeck - Abilify Maintena\PROJECTS\ABMA1407 - Expert Platform meetings\Slides\Certified\Birmingham slides\Regional Guidance England - Robin Murray 17.04.15\Slide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02902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ncrypted-tbn1.gstatic.com/images?q=tbn:ANd9GcT14qkjzJZlMlmxvpDeCoDcD_BK-W_ieSGBwRnP9ChYVIoTw0VlcQ"/>
          <p:cNvPicPr>
            <a:picLocks noChangeAspect="1" noChangeArrowheads="1"/>
          </p:cNvPicPr>
          <p:nvPr/>
        </p:nvPicPr>
        <p:blipFill rotWithShape="1">
          <a:blip r:embed="rId2">
            <a:extLst>
              <a:ext uri="{28A0092B-C50C-407E-A947-70E740481C1C}">
                <a14:useLocalDpi xmlns:a14="http://schemas.microsoft.com/office/drawing/2010/main" val="0"/>
              </a:ext>
            </a:extLst>
          </a:blip>
          <a:srcRect b="12125"/>
          <a:stretch/>
        </p:blipFill>
        <p:spPr bwMode="auto">
          <a:xfrm>
            <a:off x="2527634" y="64236"/>
            <a:ext cx="3937473" cy="1574317"/>
          </a:xfrm>
          <a:prstGeom prst="rect">
            <a:avLst/>
          </a:prstGeom>
          <a:noFill/>
          <a:ln w="28575">
            <a:solidFill>
              <a:schemeClr val="accent2"/>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98709" y="2478067"/>
            <a:ext cx="1721329" cy="430887"/>
          </a:xfrm>
          <a:prstGeom prst="rect">
            <a:avLst/>
          </a:prstGeom>
          <a:solidFill>
            <a:schemeClr val="accent4">
              <a:lumMod val="40000"/>
              <a:lumOff val="60000"/>
            </a:schemeClr>
          </a:solidFill>
          <a:ln w="28575">
            <a:solidFill>
              <a:srgbClr val="0070C0"/>
            </a:solidFill>
          </a:ln>
          <a:scene3d>
            <a:camera prst="orthographicFront"/>
            <a:lightRig rig="threePt" dir="t"/>
          </a:scene3d>
          <a:sp3d>
            <a:bevelT/>
          </a:sp3d>
        </p:spPr>
        <p:txBody>
          <a:bodyPr wrap="square" rtlCol="0">
            <a:spAutoFit/>
          </a:bodyPr>
          <a:lstStyle/>
          <a:p>
            <a:pPr algn="ctr"/>
            <a:r>
              <a:rPr lang="en-ZA" sz="2200" b="1" dirty="0" smtClean="0"/>
              <a:t>Response </a:t>
            </a:r>
            <a:endParaRPr lang="en-ZA" sz="2200" b="1" dirty="0"/>
          </a:p>
        </p:txBody>
      </p:sp>
      <p:sp>
        <p:nvSpPr>
          <p:cNvPr id="5" name="TextBox 4"/>
          <p:cNvSpPr txBox="1"/>
          <p:nvPr/>
        </p:nvSpPr>
        <p:spPr>
          <a:xfrm>
            <a:off x="5398709" y="3823028"/>
            <a:ext cx="1721329" cy="430887"/>
          </a:xfrm>
          <a:prstGeom prst="rect">
            <a:avLst/>
          </a:prstGeom>
          <a:solidFill>
            <a:schemeClr val="accent4">
              <a:lumMod val="40000"/>
              <a:lumOff val="60000"/>
            </a:schemeClr>
          </a:solidFill>
          <a:ln w="28575">
            <a:solidFill>
              <a:srgbClr val="0070C0"/>
            </a:solidFill>
          </a:ln>
          <a:scene3d>
            <a:camera prst="orthographicFront"/>
            <a:lightRig rig="threePt" dir="t"/>
          </a:scene3d>
          <a:sp3d>
            <a:bevelT/>
          </a:sp3d>
        </p:spPr>
        <p:txBody>
          <a:bodyPr wrap="square" rtlCol="0">
            <a:spAutoFit/>
          </a:bodyPr>
          <a:lstStyle/>
          <a:p>
            <a:pPr algn="ctr"/>
            <a:r>
              <a:rPr lang="en-ZA" sz="2200" b="1" dirty="0" smtClean="0"/>
              <a:t>Remission </a:t>
            </a:r>
            <a:endParaRPr lang="en-ZA" sz="2200" b="1" dirty="0"/>
          </a:p>
        </p:txBody>
      </p:sp>
      <p:sp>
        <p:nvSpPr>
          <p:cNvPr id="8" name="TextBox 7"/>
          <p:cNvSpPr txBox="1"/>
          <p:nvPr/>
        </p:nvSpPr>
        <p:spPr>
          <a:xfrm>
            <a:off x="1547973" y="3934229"/>
            <a:ext cx="1721329" cy="430887"/>
          </a:xfrm>
          <a:prstGeom prst="rect">
            <a:avLst/>
          </a:prstGeom>
          <a:solidFill>
            <a:schemeClr val="accent4">
              <a:lumMod val="40000"/>
              <a:lumOff val="60000"/>
            </a:schemeClr>
          </a:solidFill>
          <a:ln w="28575">
            <a:solidFill>
              <a:srgbClr val="FF0000"/>
            </a:solidFill>
          </a:ln>
          <a:scene3d>
            <a:camera prst="orthographicFront"/>
            <a:lightRig rig="threePt" dir="t"/>
          </a:scene3d>
          <a:sp3d>
            <a:bevelT/>
          </a:sp3d>
        </p:spPr>
        <p:txBody>
          <a:bodyPr wrap="square" rtlCol="0">
            <a:spAutoFit/>
          </a:bodyPr>
          <a:lstStyle/>
          <a:p>
            <a:pPr algn="ctr"/>
            <a:r>
              <a:rPr lang="en-ZA" sz="2200" b="1" dirty="0" smtClean="0"/>
              <a:t>Relapse </a:t>
            </a:r>
            <a:endParaRPr lang="en-ZA" sz="2200" b="1" dirty="0"/>
          </a:p>
        </p:txBody>
      </p:sp>
      <p:sp>
        <p:nvSpPr>
          <p:cNvPr id="9" name="TextBox 8"/>
          <p:cNvSpPr txBox="1"/>
          <p:nvPr/>
        </p:nvSpPr>
        <p:spPr>
          <a:xfrm>
            <a:off x="2791208" y="5432416"/>
            <a:ext cx="2091847" cy="430887"/>
          </a:xfrm>
          <a:prstGeom prst="rect">
            <a:avLst/>
          </a:prstGeom>
          <a:solidFill>
            <a:schemeClr val="accent4">
              <a:lumMod val="40000"/>
              <a:lumOff val="60000"/>
            </a:schemeClr>
          </a:solidFill>
          <a:ln w="28575">
            <a:solidFill>
              <a:srgbClr val="FF0000"/>
            </a:solidFill>
          </a:ln>
          <a:scene3d>
            <a:camera prst="orthographicFront"/>
            <a:lightRig rig="threePt" dir="t"/>
          </a:scene3d>
          <a:sp3d>
            <a:bevelT/>
          </a:sp3d>
        </p:spPr>
        <p:txBody>
          <a:bodyPr wrap="square" rtlCol="0">
            <a:spAutoFit/>
          </a:bodyPr>
          <a:lstStyle/>
          <a:p>
            <a:pPr algn="ctr"/>
            <a:r>
              <a:rPr lang="en-ZA" sz="2200" b="1" dirty="0" smtClean="0"/>
              <a:t>Refractoriness </a:t>
            </a:r>
            <a:endParaRPr lang="en-ZA" sz="2200" b="1" dirty="0"/>
          </a:p>
        </p:txBody>
      </p:sp>
      <p:sp>
        <p:nvSpPr>
          <p:cNvPr id="10" name="TextBox 9"/>
          <p:cNvSpPr txBox="1"/>
          <p:nvPr/>
        </p:nvSpPr>
        <p:spPr>
          <a:xfrm>
            <a:off x="5398709" y="5267281"/>
            <a:ext cx="1721329" cy="430887"/>
          </a:xfrm>
          <a:prstGeom prst="rect">
            <a:avLst/>
          </a:prstGeom>
          <a:solidFill>
            <a:srgbClr val="92D050"/>
          </a:solidFill>
          <a:ln w="28575">
            <a:solidFill>
              <a:schemeClr val="accent5"/>
            </a:solidFill>
          </a:ln>
          <a:scene3d>
            <a:camera prst="orthographicFront"/>
            <a:lightRig rig="threePt" dir="t"/>
          </a:scene3d>
          <a:sp3d>
            <a:bevelT/>
          </a:sp3d>
        </p:spPr>
        <p:txBody>
          <a:bodyPr wrap="square" rtlCol="0">
            <a:spAutoFit/>
          </a:bodyPr>
          <a:lstStyle/>
          <a:p>
            <a:pPr algn="ctr"/>
            <a:r>
              <a:rPr lang="en-ZA" sz="2200" b="1" dirty="0" smtClean="0"/>
              <a:t>RECOVERY</a:t>
            </a:r>
            <a:endParaRPr lang="en-ZA" sz="2200" b="1" dirty="0"/>
          </a:p>
        </p:txBody>
      </p:sp>
      <p:sp>
        <p:nvSpPr>
          <p:cNvPr id="11" name="TextBox 10"/>
          <p:cNvSpPr txBox="1"/>
          <p:nvPr/>
        </p:nvSpPr>
        <p:spPr>
          <a:xfrm>
            <a:off x="1547973" y="2139512"/>
            <a:ext cx="1959323" cy="1107996"/>
          </a:xfrm>
          <a:prstGeom prst="rect">
            <a:avLst/>
          </a:prstGeom>
          <a:solidFill>
            <a:schemeClr val="accent4">
              <a:lumMod val="40000"/>
              <a:lumOff val="60000"/>
            </a:schemeClr>
          </a:solidFill>
          <a:ln w="28575">
            <a:solidFill>
              <a:srgbClr val="0070C0"/>
            </a:solidFill>
          </a:ln>
          <a:scene3d>
            <a:camera prst="orthographicFront"/>
            <a:lightRig rig="threePt" dir="t"/>
          </a:scene3d>
          <a:sp3d>
            <a:bevelT/>
          </a:sp3d>
        </p:spPr>
        <p:txBody>
          <a:bodyPr wrap="square" rtlCol="0">
            <a:spAutoFit/>
          </a:bodyPr>
          <a:lstStyle/>
          <a:p>
            <a:pPr algn="ctr"/>
            <a:r>
              <a:rPr lang="en-ZA" sz="2200" b="1" dirty="0" smtClean="0"/>
              <a:t>ACUTE PSYCHOTIC EPISODE</a:t>
            </a:r>
            <a:endParaRPr lang="en-ZA" sz="2200" b="1" dirty="0"/>
          </a:p>
        </p:txBody>
      </p:sp>
      <p:cxnSp>
        <p:nvCxnSpPr>
          <p:cNvPr id="13" name="Straight Arrow Connector 12"/>
          <p:cNvCxnSpPr/>
          <p:nvPr/>
        </p:nvCxnSpPr>
        <p:spPr>
          <a:xfrm>
            <a:off x="3707704" y="2693510"/>
            <a:ext cx="1490597" cy="0"/>
          </a:xfrm>
          <a:prstGeom prst="straightConnector1">
            <a:avLst/>
          </a:prstGeom>
          <a:ln w="28575">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259373" y="3027167"/>
            <a:ext cx="0" cy="605033"/>
          </a:xfrm>
          <a:prstGeom prst="straightConnector1">
            <a:avLst/>
          </a:prstGeom>
          <a:ln w="28575">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2527635" y="2986462"/>
            <a:ext cx="3594869" cy="856376"/>
          </a:xfrm>
          <a:prstGeom prst="straightConnector1">
            <a:avLst/>
          </a:prstGeom>
          <a:ln w="28575">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3956684" y="2990024"/>
            <a:ext cx="2173772" cy="2337681"/>
          </a:xfrm>
          <a:prstGeom prst="straightConnector1">
            <a:avLst/>
          </a:prstGeom>
          <a:ln w="28575">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267324" y="4355990"/>
            <a:ext cx="0" cy="826935"/>
          </a:xfrm>
          <a:prstGeom prst="straightConnector1">
            <a:avLst/>
          </a:prstGeom>
          <a:ln w="28575">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895074" y="4687438"/>
            <a:ext cx="2159731" cy="430887"/>
          </a:xfrm>
          <a:prstGeom prst="rect">
            <a:avLst/>
          </a:prstGeom>
          <a:solidFill>
            <a:schemeClr val="accent4">
              <a:lumMod val="40000"/>
              <a:lumOff val="60000"/>
            </a:schemeClr>
          </a:solidFill>
          <a:ln w="28575">
            <a:solidFill>
              <a:srgbClr val="FF0000"/>
            </a:solidFill>
          </a:ln>
          <a:scene3d>
            <a:camera prst="orthographicFront"/>
            <a:lightRig rig="threePt" dir="t"/>
          </a:scene3d>
          <a:sp3d>
            <a:bevelT/>
          </a:sp3d>
        </p:spPr>
        <p:txBody>
          <a:bodyPr wrap="square" rtlCol="0">
            <a:spAutoFit/>
          </a:bodyPr>
          <a:lstStyle/>
          <a:p>
            <a:r>
              <a:rPr lang="en-ZA" sz="2200" b="1" dirty="0" smtClean="0"/>
              <a:t>Partial response</a:t>
            </a:r>
            <a:endParaRPr lang="en-ZA" sz="2200" b="1" dirty="0"/>
          </a:p>
        </p:txBody>
      </p:sp>
      <p:cxnSp>
        <p:nvCxnSpPr>
          <p:cNvPr id="32" name="Straight Arrow Connector 31"/>
          <p:cNvCxnSpPr/>
          <p:nvPr/>
        </p:nvCxnSpPr>
        <p:spPr>
          <a:xfrm flipH="1">
            <a:off x="2974939" y="2978511"/>
            <a:ext cx="3142635" cy="1639872"/>
          </a:xfrm>
          <a:prstGeom prst="straightConnector1">
            <a:avLst/>
          </a:prstGeom>
          <a:ln w="28575">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25091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up)">
                                      <p:cBhvr>
                                        <p:cTn id="21" dur="500"/>
                                        <p:tgtEl>
                                          <p:spTgt spid="1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up)">
                                      <p:cBhvr>
                                        <p:cTn id="30" dur="500"/>
                                        <p:tgtEl>
                                          <p:spTgt spid="19"/>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2" fill="hold" nodeType="click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right)">
                                      <p:cBhvr>
                                        <p:cTn id="48" dur="500"/>
                                        <p:tgtEl>
                                          <p:spTgt spid="32"/>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up)">
                                      <p:cBhvr>
                                        <p:cTn id="57" dur="500"/>
                                        <p:tgtEl>
                                          <p:spTgt spid="18"/>
                                        </p:tgtEl>
                                      </p:cBhvr>
                                    </p:animEffect>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animBg="1"/>
      <p:bldP spid="11" grpId="0" animBg="1"/>
      <p:bldP spid="2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413</TotalTime>
  <Words>1099</Words>
  <Application>Microsoft Macintosh PowerPoint</Application>
  <PresentationFormat>On-screen Show (4:3)</PresentationFormat>
  <Paragraphs>195</Paragraphs>
  <Slides>30</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Office Theme</vt:lpstr>
      <vt:lpstr>Chart</vt:lpstr>
      <vt:lpstr>  The British Approach to Understanding and Treating Psychosis</vt:lpstr>
      <vt:lpstr>Which boy will develop schizophrenia?</vt:lpstr>
      <vt:lpstr>PowerPoint Presentation</vt:lpstr>
      <vt:lpstr>PowerPoint Presentation</vt:lpstr>
      <vt:lpstr>Environmental Factors that increase the risk of schizophrenia</vt:lpstr>
      <vt:lpstr>PowerPoint Presentation</vt:lpstr>
      <vt:lpstr>PowerPoint Presentation</vt:lpstr>
      <vt:lpstr>PowerPoint Presentation</vt:lpstr>
      <vt:lpstr>How were 387 patients functioning at  ten years?</vt:lpstr>
      <vt:lpstr>PowerPoint Presentation</vt:lpstr>
      <vt:lpstr>PowerPoint Presentation</vt:lpstr>
      <vt:lpstr>An Integrated Model of Schizophrenia </vt:lpstr>
      <vt:lpstr>The UK  View of Psychosis and Schizophrenia</vt:lpstr>
      <vt:lpstr>Main characteristics of UK mental health care</vt:lpstr>
      <vt:lpstr>Advantages and disadvantages of a socialist system</vt:lpstr>
      <vt:lpstr>PowerPoint Presentation</vt:lpstr>
      <vt:lpstr>What do people appreciate?</vt:lpstr>
      <vt:lpstr>Most helpful people</vt:lpstr>
      <vt:lpstr>PowerPoint Presentation</vt:lpstr>
      <vt:lpstr>PowerPoint Presentation</vt:lpstr>
      <vt:lpstr>PowerPoint Presentation</vt:lpstr>
      <vt:lpstr>Early Intervention for psychosis (2001)</vt:lpstr>
      <vt:lpstr>Psychological treatments should be much more  widely available</vt:lpstr>
      <vt:lpstr>Cognitive remediation treatment (CRT)</vt:lpstr>
      <vt:lpstr>AVATAR Therapy: AVATAR  (Leff et al 2013)</vt:lpstr>
      <vt:lpstr>Does it work?</vt:lpstr>
      <vt:lpstr>PowerPoint Presentation</vt:lpstr>
      <vt:lpstr>PowerPoint Presentation</vt:lpstr>
      <vt:lpstr>PowerPoint Presentation</vt:lpstr>
      <vt:lpstr>PowerPoint Presentation</vt:lpstr>
    </vt:vector>
  </TitlesOfParts>
  <Company>King's College London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Jamieson-Craig, Thomas</dc:creator>
  <cp:lastModifiedBy>Robin Murray</cp:lastModifiedBy>
  <cp:revision>54</cp:revision>
  <dcterms:created xsi:type="dcterms:W3CDTF">2016-04-28T13:45:54Z</dcterms:created>
  <dcterms:modified xsi:type="dcterms:W3CDTF">2016-05-18T00:33:43Z</dcterms:modified>
</cp:coreProperties>
</file>